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340" r:id="rId2"/>
    <p:sldId id="367" r:id="rId3"/>
    <p:sldId id="547" r:id="rId4"/>
    <p:sldId id="548" r:id="rId5"/>
    <p:sldId id="549" r:id="rId6"/>
    <p:sldId id="550" r:id="rId7"/>
    <p:sldId id="551" r:id="rId8"/>
    <p:sldId id="552" r:id="rId9"/>
    <p:sldId id="553" r:id="rId10"/>
    <p:sldId id="341" r:id="rId11"/>
    <p:sldId id="315" r:id="rId12"/>
    <p:sldId id="342" r:id="rId13"/>
    <p:sldId id="318" r:id="rId14"/>
    <p:sldId id="319" r:id="rId15"/>
    <p:sldId id="317" r:id="rId16"/>
    <p:sldId id="286" r:id="rId17"/>
    <p:sldId id="320" r:id="rId18"/>
    <p:sldId id="328" r:id="rId19"/>
    <p:sldId id="329" r:id="rId20"/>
    <p:sldId id="343" r:id="rId21"/>
    <p:sldId id="314" r:id="rId22"/>
    <p:sldId id="372" r:id="rId23"/>
    <p:sldId id="373" r:id="rId24"/>
    <p:sldId id="374" r:id="rId25"/>
    <p:sldId id="375" r:id="rId26"/>
    <p:sldId id="376" r:id="rId27"/>
    <p:sldId id="377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44" r:id="rId36"/>
  </p:sldIdLst>
  <p:sldSz cx="12192000" cy="6858000"/>
  <p:notesSz cx="6858000" cy="9144000"/>
  <p:embeddedFontLst>
    <p:embeddedFont>
      <p:font typeface="Roboto Medium" panose="02000000000000000000" pitchFamily="2" charset="0"/>
      <p:regular r:id="rId38"/>
      <p:bold r:id="rId39"/>
      <p:italic r:id="rId40"/>
      <p:boldItalic r:id="rId41"/>
    </p:embeddedFont>
    <p:embeddedFont>
      <p:font typeface="Raleway" pitchFamily="2" charset="-52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9" autoAdjust="0"/>
    <p:restoredTop sz="94658"/>
  </p:normalViewPr>
  <p:slideViewPr>
    <p:cSldViewPr snapToGrid="0">
      <p:cViewPr>
        <p:scale>
          <a:sx n="75" d="100"/>
          <a:sy n="75" d="100"/>
        </p:scale>
        <p:origin x="2424" y="750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" Target="slides/slide4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9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02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96C1BDA-392B-1DDA-CD50-5628DFD0C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263E496B-D735-1402-0186-255CF3B2E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31AC874-4589-2C94-7229-B1FCA66B0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770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5A1B28BC-7609-E178-424C-26AFDB7C8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7FDFCA60-040A-18F2-E310-E4FFAE76A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635684ED-540F-1C67-B851-F714C49927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861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10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03C7303-C31E-3D15-BEFF-A40DE1B20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B71B43AB-B142-6AC8-D278-EA617A58A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07E6F2C-1725-BD12-0C85-DCEBF8AFC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1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обладает всеми функциями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 дополнительным функционалом.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4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88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 err="1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пПерекрестная</a:t>
            </a:r>
            <a:r>
              <a:rPr lang="ru-RU" sz="12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 проверка моделей, 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7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50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931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005AA4E2-D588-26D6-1FA8-4DFF63B2D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AD7056E0-4F48-59B9-9134-C04047659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95B9AF39-8048-8128-1AD7-6A2725404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8499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424E026-50E9-ECF7-935B-70117A52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5DA5A49D-858F-DB7C-2D54-5D14492CF7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F9A857C1-FCC6-B1C2-C83D-8C759A2A0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68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00285FB3-8D42-7CA9-2659-CD897A85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C47497AA-447A-A5DD-C155-8D4D48E65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F5CC639B-7087-9AD0-D1A3-63AFE5E67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00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59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Особенности Жизненного </a:t>
            </a: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цикла ИИ проектов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52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Пример Жизненный </a:t>
            </a: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цикла ИИ проектов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6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7;g13e6e8c9f0c_0_14"/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4000"/>
              </a:lnSpc>
              <a:buSzPts val="4000"/>
            </a:pPr>
            <a:r>
              <a:rPr lang="ru-RU" sz="3600" dirty="0">
                <a:solidFill>
                  <a:srgbClr val="005D9B"/>
                </a:solidFill>
                <a:ea typeface="Roboto Medium"/>
                <a:cs typeface="Roboto Medium"/>
                <a:sym typeface="Roboto Medium"/>
              </a:rPr>
              <a:t>ПОСТАНОВКА ЗАДАЧИ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3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BD238C-E22F-E53E-2180-76BD74E68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673" y="4876804"/>
            <a:ext cx="3336327" cy="1801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42925" y="104457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Постановка задачи</a:t>
                </a:r>
              </a:p>
              <a:p>
                <a:pPr marL="628650" lvl="2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dirty="0"/>
                  <a:t>Анализ данных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dirty="0"/>
                  <a:t> выдвижение гипотез.</a:t>
                </a:r>
              </a:p>
              <a:p>
                <a:pPr marL="628650" lvl="2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dirty="0"/>
                  <a:t>Анализ задачи в домене  - </a:t>
                </a:r>
                <a:r>
                  <a:rPr lang="ru-RU" dirty="0" err="1"/>
                  <a:t>техн</a:t>
                </a:r>
                <a:r>
                  <a:rPr lang="ru-RU" dirty="0"/>
                  <a:t>. Аналитик – это приводит к Тех. Заданию.</a:t>
                </a:r>
                <a:endParaRPr lang="ru-RU" i="1" dirty="0"/>
              </a:p>
              <a:p>
                <a:r>
                  <a:rPr lang="ru-RU" sz="2000" dirty="0"/>
                  <a:t>Подготовка данных – инженер данных</a:t>
                </a:r>
              </a:p>
              <a:p>
                <a:r>
                  <a:rPr lang="ru-RU" sz="2000" dirty="0"/>
                  <a:t>Обучение модели – </a:t>
                </a:r>
                <a:r>
                  <a:rPr lang="en-US" sz="2000" dirty="0"/>
                  <a:t>data science</a:t>
                </a:r>
              </a:p>
              <a:p>
                <a:r>
                  <a:rPr lang="ru-RU" sz="2000" dirty="0"/>
                  <a:t>Развертывание модели – </a:t>
                </a:r>
                <a:r>
                  <a:rPr lang="en-US" sz="2000" dirty="0"/>
                  <a:t>ML </a:t>
                </a:r>
                <a:r>
                  <a:rPr lang="ru-RU" sz="2000" dirty="0"/>
                  <a:t>инженер</a:t>
                </a:r>
              </a:p>
              <a:p>
                <a:r>
                  <a:rPr lang="ru-RU" sz="2000" dirty="0"/>
                  <a:t>Общая архитектура системы – Архитектор </a:t>
                </a:r>
                <a:r>
                  <a:rPr lang="en-US" sz="2000" dirty="0"/>
                  <a:t>ML</a:t>
                </a:r>
              </a:p>
              <a:p>
                <a:r>
                  <a:rPr lang="ru-RU" sz="2000" dirty="0"/>
                  <a:t>Если необходимо, то управленец продуктом  </a:t>
                </a:r>
              </a:p>
              <a:p>
                <a:r>
                  <a:rPr lang="ru-RU" sz="2000" dirty="0"/>
                  <a:t>Перевод архитектуры в задачи и этапы – Управленец проектом</a:t>
                </a: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2925" y="1044575"/>
                <a:ext cx="10515600" cy="4351338"/>
              </a:xfrm>
              <a:blipFill>
                <a:blip r:embed="rId7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444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74646" y="778221"/>
            <a:ext cx="11704321" cy="581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Изучить доменную область (Квалифицированная постановка задачи = ½ ее решения)</a:t>
            </a:r>
          </a:p>
          <a:p>
            <a:pPr marL="806450" lvl="2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Данные (откуда, какой срок устаревания, их размета, </a:t>
            </a:r>
            <a:r>
              <a:rPr lang="ru-RU" sz="2200" dirty="0" err="1"/>
              <a:t>предобучение</a:t>
            </a:r>
            <a:r>
              <a:rPr lang="ru-RU" sz="2200" dirty="0"/>
              <a:t>)</a:t>
            </a:r>
          </a:p>
          <a:p>
            <a:pPr marL="804863" lvl="7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Метрики (оценка эффекта от модели, как модель тестируется)</a:t>
            </a:r>
          </a:p>
          <a:p>
            <a:pPr marL="1741488" lvl="8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бизнес-метрики, экономический эффект, (иногда </a:t>
            </a:r>
            <a:r>
              <a:rPr lang="en-US" sz="2200" dirty="0"/>
              <a:t>ML </a:t>
            </a:r>
            <a:r>
              <a:rPr lang="ru-RU" sz="2200" dirty="0"/>
              <a:t>метрики, </a:t>
            </a:r>
            <a:r>
              <a:rPr lang="ru-RU" sz="2200" dirty="0" err="1"/>
              <a:t>стат.значимость</a:t>
            </a:r>
            <a:r>
              <a:rPr lang="ru-RU" sz="2200" dirty="0"/>
              <a:t>).</a:t>
            </a:r>
          </a:p>
          <a:p>
            <a:pPr marL="804863" lvl="7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Требования к доверию (правовое поле, этика/ анонимизация, безопасность)</a:t>
            </a:r>
          </a:p>
          <a:p>
            <a:pPr marL="804863" lvl="7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Новизна (для исследований)</a:t>
            </a:r>
          </a:p>
          <a:p>
            <a:pPr marL="804863" lvl="7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Наличие </a:t>
            </a:r>
            <a:r>
              <a:rPr lang="en-US" sz="2200" dirty="0"/>
              <a:t>baseline</a:t>
            </a:r>
            <a:r>
              <a:rPr lang="ru-RU" sz="2200" dirty="0"/>
              <a:t> (прототип решения). Если не с чем сравнить, нужен критерий</a:t>
            </a:r>
          </a:p>
          <a:p>
            <a:pPr marL="804863" lvl="7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Требования к вычислителю и хранилищу данных, </a:t>
            </a:r>
          </a:p>
          <a:p>
            <a:pPr marL="1204913" lvl="7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а также к обновлению модели и </a:t>
            </a:r>
            <a:r>
              <a:rPr lang="ru-RU" sz="2200" dirty="0" err="1"/>
              <a:t>тд</a:t>
            </a:r>
            <a:endParaRPr lang="ru-RU" sz="2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50838" lvl="4" indent="-35083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rgbClr val="222222"/>
                </a:solidFill>
                <a:latin typeface="Arial" panose="020B0604020202020204" pitchFamily="34" charset="0"/>
              </a:rPr>
              <a:t>Например, может потребоваться спрогнозировать количество абонентов, которые хотели уйти от своего оператора, но в итоге остались у него. К моменту завершения проекта требуется чтобы модель уменьшила отток абонентов на X%. </a:t>
            </a:r>
            <a:endParaRPr lang="ru-RU" sz="2000" i="1" dirty="0"/>
          </a:p>
        </p:txBody>
      </p:sp>
      <p:sp>
        <p:nvSpPr>
          <p:cNvPr id="5" name="Google Shape;117;g13e6e8c9f0c_0_14"/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4000"/>
              </a:lnSpc>
              <a:buSzPts val="4000"/>
            </a:pPr>
            <a:r>
              <a:rPr lang="ru-RU" sz="3600" dirty="0">
                <a:solidFill>
                  <a:srgbClr val="005D9B"/>
                </a:solidFill>
                <a:ea typeface="Roboto Medium"/>
                <a:cs typeface="Roboto Medium"/>
                <a:sym typeface="Roboto Medium"/>
              </a:rPr>
              <a:t>ПОСТАНОВКА ЗАДАЧИ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7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33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D8BF9615-C2E8-C6F4-B831-3EAE67209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555B84DB-582C-B67D-BA41-64B5EF604E87}"/>
              </a:ext>
            </a:extLst>
          </p:cNvPr>
          <p:cNvSpPr txBox="1"/>
          <p:nvPr/>
        </p:nvSpPr>
        <p:spPr>
          <a:xfrm>
            <a:off x="1801228" y="317722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ПРИМЕР ПРОЕКТА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DDCADA72-6421-22F9-4064-B880895C9714}"/>
              </a:ext>
            </a:extLst>
          </p:cNvPr>
          <p:cNvSpPr txBox="1"/>
          <p:nvPr/>
        </p:nvSpPr>
        <p:spPr>
          <a:xfrm>
            <a:off x="342943" y="880423"/>
            <a:ext cx="11438091" cy="66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8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Исследование методов автоматического контроля содержания асбеста на конвейерной ленте</a:t>
            </a:r>
            <a:endParaRPr lang="ru-RU" sz="20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E700836-5740-B5D6-AFB6-0C2E5711BD85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FD376265-6592-7178-3B06-FE62935B32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1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F08B70A8-BDF1-1C24-4538-50819F1A4B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65AA9E5F-D42E-8E2E-FDE3-4336C59C27F4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872CA71-5A77-9E6D-36F7-9771076DE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8593BCC-C742-75EC-4712-58777F858407}"/>
              </a:ext>
            </a:extLst>
          </p:cNvPr>
          <p:cNvSpPr txBox="1"/>
          <p:nvPr/>
        </p:nvSpPr>
        <p:spPr>
          <a:xfrm>
            <a:off x="501564" y="1655751"/>
            <a:ext cx="7532137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3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Л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абораторная оценка требует высоких временных затрат и не различает партии продукции</a:t>
            </a:r>
            <a:endParaRPr lang="ru-RU" sz="23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Особенности мгновенной оценки на момент исследования:</a:t>
            </a:r>
            <a:endParaRPr lang="ru-RU" sz="2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Мгновенный анализ продукции часто проводится вручную.</a:t>
            </a:r>
            <a:endParaRPr lang="ru-RU" sz="2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Специалисты не могут сформулировать критерии оценок.</a:t>
            </a:r>
            <a:endParaRPr lang="ru-RU" sz="2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Тем более сложно сформулировать критерии численно.</a:t>
            </a:r>
            <a:endParaRPr lang="ru-RU" sz="2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Визуальная оценка – это искусство, но часто бывают ошибки.</a:t>
            </a:r>
            <a:endParaRPr lang="ru-RU" sz="2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Требуется длительного обучения специалистов.</a:t>
            </a:r>
            <a:endParaRPr lang="ru-RU" sz="2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5B9F908-1017-55D0-8CB4-3DBD0749A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101" y="1542102"/>
            <a:ext cx="2784133" cy="22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78DF6E8-E4F5-A479-99C5-236E9864C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551" y="3984170"/>
            <a:ext cx="2786683" cy="220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83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FA4B9ED0-345F-CB16-4A80-DD48DE65C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F3E8D4B4-AE96-82F5-69E7-4125CFE77E2D}"/>
              </a:ext>
            </a:extLst>
          </p:cNvPr>
          <p:cNvSpPr txBox="1"/>
          <p:nvPr/>
        </p:nvSpPr>
        <p:spPr>
          <a:xfrm>
            <a:off x="1801228" y="317722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ПРИМЕР ПРОЕКТА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CF491C9A-9DD0-058E-523B-DEC8BF52ED6F}"/>
              </a:ext>
            </a:extLst>
          </p:cNvPr>
          <p:cNvSpPr txBox="1"/>
          <p:nvPr/>
        </p:nvSpPr>
        <p:spPr>
          <a:xfrm>
            <a:off x="342943" y="880423"/>
            <a:ext cx="11438091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Постановка задачи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Что именно создаем</a:t>
            </a:r>
            <a:r>
              <a:rPr lang="en-US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20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Система оценки выхода продукции </a:t>
            </a:r>
            <a:r>
              <a:rPr lang="en-US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гор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но-обогатительного комбината</a:t>
            </a:r>
            <a:r>
              <a:rPr lang="ru-RU" sz="20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Архитектурные требования.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Мобильное вычислительное устройство.</a:t>
            </a:r>
            <a:endParaRPr lang="ru-RU"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Содержательные требования</a:t>
            </a:r>
            <a:r>
              <a:rPr lang="ru-RU" sz="20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Гипотеза: отношение площадей продукта к носителю – метрика продукции. Как найти эталонные оценки?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Требования к качеству.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На уровне глаза эксперта. </a:t>
            </a:r>
          </a:p>
          <a:p>
            <a:pPr marL="558800"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endParaRPr lang="ru-RU" sz="20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4F8643-DC53-756C-E202-46E23C03E625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E4E8AD1F-9C47-8EE7-46CB-D362A28515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FD376265-6592-7178-3B06-FE62935B32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AC6BD60-7C53-CFE1-2086-8DBDB7FFEBAE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BB93FF3-EFA1-14C6-617E-61794DAF9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A17E5785-DA8E-8C5D-D0B4-F3933F65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5" y="3553525"/>
            <a:ext cx="2940100" cy="241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84FDEDE-E097-A431-5A74-49F12B24F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51" y="3619594"/>
            <a:ext cx="2957703" cy="241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CB14803-96F5-9CE3-917A-340DBB96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10" y="3655727"/>
            <a:ext cx="2931141" cy="237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236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A71C118-600D-D6F0-668D-8C20158E0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5E4D757E-35CA-0E90-F243-DF8670ECAD54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ПОДГОТОВКА ДАННЫХ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38B0831F-FD71-7247-6E2E-3112F71364E9}"/>
              </a:ext>
            </a:extLst>
          </p:cNvPr>
          <p:cNvSpPr txBox="1"/>
          <p:nvPr/>
        </p:nvSpPr>
        <p:spPr>
          <a:xfrm>
            <a:off x="7042" y="971508"/>
            <a:ext cx="8586452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58800"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b="1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Подготовка данных</a:t>
            </a:r>
            <a:endParaRPr lang="ru-RU" sz="2000" b="1" i="0" u="none" strike="noStrike" cap="none" dirty="0">
              <a:solidFill>
                <a:schemeClr val="dk2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Формирование набора данных. </a:t>
            </a: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Создавать самим или использовать готовые. Как собирать данные?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Дополнение набора данных: </a:t>
            </a:r>
            <a:r>
              <a:rPr lang="ru-RU" sz="2000" i="0" u="none" strike="noStrike" cap="none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Устаревают ли данные? Меняются ли внешние условия? </a:t>
            </a: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(напр. Освещение, порода после дождя?)</a:t>
            </a:r>
            <a:endParaRPr lang="ru-RU" sz="2000" i="0" u="none" strike="noStrike" cap="none" dirty="0">
              <a:solidFill>
                <a:schemeClr val="dk2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Разметка набора данных. </a:t>
            </a:r>
            <a:r>
              <a:rPr lang="ru-RU" sz="2000" b="0" i="0" u="none" strike="noStrike" cap="none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Семантическая сегментация или объектная?</a:t>
            </a:r>
          </a:p>
          <a:p>
            <a:pPr marL="1603375" lvl="2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Помощь экспертов в разметке?</a:t>
            </a:r>
          </a:p>
          <a:p>
            <a:pPr marL="889000" lvl="1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0" i="0" u="none" strike="noStrike" cap="none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Как привязать данные к заключениям экспертов?</a:t>
            </a:r>
          </a:p>
          <a:p>
            <a:pPr marL="889000" lvl="1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Где хранить данные?</a:t>
            </a:r>
            <a:endParaRPr lang="ru-RU" sz="2000" b="0" i="0" u="none" strike="noStrike" cap="none" dirty="0">
              <a:solidFill>
                <a:schemeClr val="dk2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8811B56-295C-DEB5-D151-01CE143E9EE4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6D67F48D-93EB-FF7D-60F5-2430429073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9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FD376265-6592-7178-3B06-FE62935B32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F27673B-16B2-E938-1F15-E08455BB1D73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83AEB6E-9BF4-3BA4-0406-9CC928BB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ACBB89-856A-366D-F93A-F1024F052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009" y="1086588"/>
            <a:ext cx="3358047" cy="447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759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10966" y="880423"/>
            <a:ext cx="1130270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Выбор типа модели. </a:t>
            </a:r>
            <a:r>
              <a:rPr lang="ru-RU" sz="20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Алгоритм машинного обучения: классический или нейронная сеть, какая архитектура? Какая постановка задачи с точки зрения  ML</a:t>
            </a:r>
            <a:r>
              <a:rPr lang="en-US" sz="20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, ML </a:t>
            </a:r>
            <a:r>
              <a:rPr lang="ru-RU" sz="20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метрики?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Обучение модели</a:t>
            </a:r>
            <a:r>
              <a:rPr lang="ru-RU" sz="200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. Используется подготовленный набор данных. </a:t>
            </a:r>
            <a:endParaRPr lang="ru-RU" sz="2000" b="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lvl="1" indent="-355600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Оценка качества работы обученной модели</a:t>
            </a:r>
            <a:r>
              <a:rPr lang="ru-RU" sz="20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. </a:t>
            </a:r>
            <a:r>
              <a:rPr lang="en-US" sz="20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ML </a:t>
            </a:r>
            <a:r>
              <a:rPr lang="ru-RU" sz="20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метрики? Как оценивать Бизнес-Метрику?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1DA3CD-FF8E-5D48-13B4-26EFD56A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278" y="2409611"/>
            <a:ext cx="4708305" cy="325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4CB7EFB-E1F9-A9DB-341E-AE6AA0EBEC98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835E6120-E55B-E4E3-9428-2E4CCF5099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3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6D67F48D-93EB-FF7D-60F5-2430429073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EC18FDB-87EF-D92D-7870-2DF98EB05FCD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8E5CB06-F03E-7FCC-3D1D-ECD9E7A7E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7A418E4-F808-73CB-A581-74DBE7B12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87246"/>
              </p:ext>
            </p:extLst>
          </p:nvPr>
        </p:nvGraphicFramePr>
        <p:xfrm>
          <a:off x="2117830" y="2726822"/>
          <a:ext cx="3457575" cy="1588770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6869834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565845397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237330160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978753563"/>
                    </a:ext>
                  </a:extLst>
                </a:gridCol>
              </a:tblGrid>
              <a:tr h="333855">
                <a:tc>
                  <a:txBody>
                    <a:bodyPr/>
                    <a:lstStyle/>
                    <a:p>
                      <a:pPr fontAlgn="t"/>
                      <a:r>
                        <a:rPr lang="ru-RU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  <a:r>
                        <a:rPr lang="ru-RU" sz="2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Dice</a:t>
                      </a:r>
                      <a:endParaRPr lang="ru-RU" sz="20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  <a:endParaRPr lang="en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</a:t>
                      </a:r>
                      <a:endParaRPr lang="en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  <a:endParaRPr lang="en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45779"/>
                  </a:ext>
                </a:extLst>
              </a:tr>
              <a:tr h="354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</a:t>
                      </a:r>
                      <a:endParaRPr lang="en" dirty="0">
                        <a:effectLst/>
                      </a:endParaRPr>
                    </a:p>
                  </a:txBody>
                  <a:tcPr marL="66675" marR="6667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</a:t>
                      </a:r>
                      <a:endParaRPr lang="ru-RU" dirty="0">
                        <a:effectLst/>
                      </a:endParaRPr>
                    </a:p>
                  </a:txBody>
                  <a:tcPr marL="66675" marR="6667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0.512</a:t>
                      </a:r>
                      <a:endParaRPr lang="ru-RU" dirty="0">
                        <a:effectLst/>
                      </a:endParaRPr>
                    </a:p>
                  </a:txBody>
                  <a:tcPr marL="66675" marR="6667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0.487</a:t>
                      </a:r>
                      <a:endParaRPr lang="ru-RU" dirty="0">
                        <a:effectLst/>
                      </a:endParaRPr>
                    </a:p>
                  </a:txBody>
                  <a:tcPr marL="66675" marR="6667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69242"/>
                  </a:ext>
                </a:extLst>
              </a:tr>
              <a:tr h="354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>
                        <a:effectLst/>
                      </a:endParaRPr>
                    </a:p>
                  </a:txBody>
                  <a:tcPr marL="66675" marR="6667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dirty="0">
                        <a:effectLst/>
                      </a:endParaRPr>
                    </a:p>
                  </a:txBody>
                  <a:tcPr marL="66675" marR="6667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266408"/>
                  </a:ext>
                </a:extLst>
              </a:tr>
              <a:tr h="3628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eff.net b3</a:t>
                      </a:r>
                      <a:endParaRPr lang="en">
                        <a:effectLst/>
                      </a:endParaRPr>
                    </a:p>
                  </a:txBody>
                  <a:tcPr marL="66675" marR="6667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</a:t>
                      </a:r>
                      <a:endParaRPr lang="ru-RU">
                        <a:effectLst/>
                      </a:endParaRPr>
                    </a:p>
                  </a:txBody>
                  <a:tcPr marL="66675" marR="6667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0.711</a:t>
                      </a:r>
                      <a:endParaRPr lang="ru-RU">
                        <a:effectLst/>
                      </a:endParaRPr>
                    </a:p>
                  </a:txBody>
                  <a:tcPr marL="66675" marR="6667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0.602</a:t>
                      </a:r>
                      <a:endParaRPr lang="ru-RU" dirty="0">
                        <a:effectLst/>
                      </a:endParaRPr>
                    </a:p>
                  </a:txBody>
                  <a:tcPr marL="66675" marR="66675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724740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698E8120-F317-6A56-AC28-4D73DE357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2697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Google Shape;117;g13e6e8c9f0c_0_14">
            <a:extLst>
              <a:ext uri="{FF2B5EF4-FFF2-40B4-BE49-F238E27FC236}">
                <a16:creationId xmlns:a16="http://schemas.microsoft.com/office/drawing/2014/main" id="{BB27AC0F-09FB-F03A-B208-198C1C12018B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ОБУЧЕНИЕ МОДЕЛИ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92DD13D4-8B88-86C3-76D7-EDBA62D89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4" y="4971103"/>
            <a:ext cx="6474202" cy="151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DBB40BB-DE6A-3E1C-DF65-90D847AF9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7AE0CEF1-8206-99CD-648F-29AD46701FAE}"/>
              </a:ext>
            </a:extLst>
          </p:cNvPr>
          <p:cNvSpPr txBox="1"/>
          <p:nvPr/>
        </p:nvSpPr>
        <p:spPr>
          <a:xfrm>
            <a:off x="139959" y="880423"/>
            <a:ext cx="1157371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Развертывание модели </a:t>
            </a:r>
            <a:r>
              <a:rPr lang="en-US" sz="2000" b="1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(ML OPS)</a:t>
            </a:r>
            <a:endParaRPr lang="ru-RU" sz="2000" b="1" i="0" u="none" strike="noStrike" cap="none" dirty="0">
              <a:solidFill>
                <a:schemeClr val="dk2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Создание приложения на основе модели. Реализация на конечном вычислителе</a:t>
            </a:r>
            <a:endParaRPr lang="ru-RU" sz="2000" b="1" i="0" u="none" strike="noStrike" cap="none" dirty="0">
              <a:solidFill>
                <a:schemeClr val="dk2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Как Оценить качество на данных в процессе работы?</a:t>
            </a:r>
            <a:r>
              <a:rPr lang="ru-RU" sz="2000" b="1" i="0" u="none" strike="noStrike" cap="none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. </a:t>
            </a:r>
            <a:r>
              <a:rPr lang="ru-RU" sz="2000" b="0" i="0" u="none" strike="noStrike" cap="none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Как обновлять модель?</a:t>
            </a: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0" i="0" u="none" strike="noStrike" cap="none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Как встроить модель в общий цикл работы предприятия?</a:t>
            </a:r>
          </a:p>
          <a:p>
            <a:pPr marL="490538" marR="0" lvl="1" indent="-35242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Как правило, развёртывание должно быть </a:t>
            </a:r>
            <a:r>
              <a:rPr lang="ru-RU" sz="2000" b="1" dirty="0" err="1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перодическим</a:t>
            </a:r>
            <a:r>
              <a:rPr lang="ru-RU" sz="2000" b="1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!</a:t>
            </a: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Важно понимать как сравнить новую и предыдущую модель! И понять что разница – статистически значима с учетом флуктуаций данных.</a:t>
            </a:r>
            <a:r>
              <a:rPr lang="en-US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 (</a:t>
            </a:r>
            <a:r>
              <a:rPr lang="en-US" sz="2000" b="1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Selection </a:t>
            </a:r>
            <a:r>
              <a:rPr lang="ru-RU" sz="2000" b="1" dirty="0" err="1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bias</a:t>
            </a:r>
            <a:r>
              <a:rPr lang="en-US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)</a:t>
            </a: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Иногда лучше </a:t>
            </a:r>
            <a:r>
              <a:rPr lang="ru-RU" sz="2000" dirty="0" err="1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дообучить</a:t>
            </a: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 модель чем переобучить – это быстрее!</a:t>
            </a:r>
            <a:endParaRPr lang="en-US" sz="2000" dirty="0">
              <a:solidFill>
                <a:schemeClr val="dk2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Если в системе несколько моделей, то  сравнивать нужно систему в целом</a:t>
            </a:r>
          </a:p>
          <a:p>
            <a:pPr marL="1473200" lvl="2" indent="-352425">
              <a:lnSpc>
                <a:spcPct val="125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Канареечный релиз, теневой релиз, А/Б (</a:t>
            </a:r>
            <a:r>
              <a:rPr lang="ru-RU" sz="2000" dirty="0" err="1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A</a:t>
            </a:r>
            <a:r>
              <a:rPr lang="en-US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/A/B) </a:t>
            </a: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тесты</a:t>
            </a: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После ряда тестов можно перейти </a:t>
            </a:r>
            <a:r>
              <a:rPr lang="ru-RU" sz="2000" b="1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в </a:t>
            </a:r>
            <a:r>
              <a:rPr lang="ru-RU" sz="2000" b="1" dirty="0" err="1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conti</a:t>
            </a:r>
            <a:r>
              <a:rPr lang="en-US" sz="2000" b="1" dirty="0" err="1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nual</a:t>
            </a:r>
            <a:r>
              <a:rPr lang="en-US" sz="2000" b="1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 learning </a:t>
            </a:r>
            <a:r>
              <a:rPr lang="en-US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– </a:t>
            </a:r>
            <a:r>
              <a:rPr lang="en-US" sz="2000" dirty="0" err="1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сист</a:t>
            </a:r>
            <a:r>
              <a:rPr lang="ru-RU" sz="2000" dirty="0" err="1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ема</a:t>
            </a: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 сама определяет когда нужно </a:t>
            </a:r>
            <a:r>
              <a:rPr lang="ru-RU" sz="2000" dirty="0" err="1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дообучиться</a:t>
            </a:r>
            <a:r>
              <a:rPr lang="ru-RU" sz="2000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!</a:t>
            </a:r>
          </a:p>
          <a:p>
            <a:pPr marL="490538" marR="0" lvl="1" indent="-35242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New" panose="02070309020205020404" pitchFamily="49" charset="0"/>
              <a:buChar char="o"/>
            </a:pPr>
            <a:r>
              <a:rPr lang="ru-RU" sz="2000" b="0" i="0" u="none" strike="noStrike" cap="none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Иногда нужно еще оптимизировать </a:t>
            </a:r>
            <a:r>
              <a:rPr lang="ru-RU" sz="2000" b="0" i="0" u="none" strike="noStrike" cap="none" dirty="0" err="1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inf</a:t>
            </a:r>
            <a:r>
              <a:rPr lang="en-US" sz="2000" b="0" i="0" u="none" strike="noStrike" cap="none" dirty="0" err="1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erence</a:t>
            </a:r>
            <a:r>
              <a:rPr lang="ru-RU" sz="2000" b="0" i="0" u="none" strike="noStrike" cap="none" dirty="0">
                <a:solidFill>
                  <a:schemeClr val="dk2"/>
                </a:solidFill>
                <a:latin typeface="+mj-lt"/>
                <a:ea typeface="Roboto"/>
                <a:cs typeface="Roboto"/>
                <a:sym typeface="Roboto"/>
              </a:rPr>
              <a:t> например под вычислитель.</a:t>
            </a:r>
            <a:endParaRPr lang="en-US" sz="2000" b="0" i="0" u="none" strike="noStrike" cap="none" dirty="0">
              <a:solidFill>
                <a:schemeClr val="dk2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F093075-4106-07D0-3E3B-3E3891956CA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F1474FFD-039A-B6E2-6C0E-6629C066E7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835E6120-E55B-E4E3-9428-2E4CCF5099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38CBABE-9C54-2ED7-3DF6-1F2E4F0C5C75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CDA7F57-4E1E-5725-2FBB-9405E419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7" name="Google Shape;117;g13e6e8c9f0c_0_14">
            <a:extLst>
              <a:ext uri="{FF2B5EF4-FFF2-40B4-BE49-F238E27FC236}">
                <a16:creationId xmlns:a16="http://schemas.microsoft.com/office/drawing/2014/main" id="{D24D22F4-AD3A-ED74-2F9F-D8F0FB56D418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РАЗВЕРТЫВАНИЕ МОДЕЛИ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51702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FB724DD1-57B7-F7D5-DA5F-86C610813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DD2B8B4-BB41-C695-8F07-8D8433FB23D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C5B28A1A-DBAC-06F4-E0D8-EBF7C5AC07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1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F1474FFD-039A-B6E2-6C0E-6629C066E7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3CCEE4D-5701-1655-86CB-2F9CA4A300A7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B503775-BC88-7B3B-3FE9-CCE1C4E2B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7" name="Google Shape;117;g13e6e8c9f0c_0_14">
            <a:extLst>
              <a:ext uri="{FF2B5EF4-FFF2-40B4-BE49-F238E27FC236}">
                <a16:creationId xmlns:a16="http://schemas.microsoft.com/office/drawing/2014/main" id="{5788855A-92C5-04A6-D4F1-C92F901C08DF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ПРИЧИНЫ ДОРАБОТКИ СИСТЕМ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08DBD-1669-9BD4-5381-B14059FAEB4F}"/>
              </a:ext>
            </a:extLst>
          </p:cNvPr>
          <p:cNvSpPr txBox="1"/>
          <p:nvPr/>
        </p:nvSpPr>
        <p:spPr>
          <a:xfrm>
            <a:off x="265515" y="806016"/>
            <a:ext cx="1166096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Причины снижение качества моделей: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b="1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Data Shift</a:t>
            </a:r>
            <a:r>
              <a:rPr lang="ru-RU" sz="2000" b="1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. </a:t>
            </a: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Данные от пользователей отличаются от данных, использованных при обучении.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Новые источники асбеста, имеют иную структуру жил/качество взрыв</a:t>
            </a: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а камней изменилось. </a:t>
            </a:r>
            <a:endParaRPr lang="ru-RU" sz="20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Concept Shift</a:t>
            </a:r>
            <a:r>
              <a:rPr lang="ru-RU" sz="20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. </a:t>
            </a:r>
            <a:r>
              <a:rPr lang="ru-RU" sz="200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Поведение пользователей </a:t>
            </a: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изменилось со времени обучения модели.</a:t>
            </a:r>
            <a:endParaRPr lang="ru-RU" sz="20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Систему используют в технически другом устройстве</a:t>
            </a:r>
          </a:p>
          <a:p>
            <a:pPr marL="914400" lvl="1" indent="-355600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ea typeface="Roboto"/>
                <a:cs typeface="Roboto"/>
                <a:sym typeface="Roboto"/>
              </a:rPr>
              <a:t>Меняющиеся бизнес-требования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endParaRPr lang="ru-RU" sz="20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4C7ED-3B91-4A23-E247-4F6E2B8A8D38}"/>
              </a:ext>
            </a:extLst>
          </p:cNvPr>
          <p:cNvSpPr txBox="1"/>
          <p:nvPr/>
        </p:nvSpPr>
        <p:spPr>
          <a:xfrm>
            <a:off x="128091" y="3788776"/>
            <a:ext cx="1193581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Появление нового семейства моделей</a:t>
            </a:r>
            <a:endParaRPr lang="ru-RU" sz="20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4445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Необходима оптимизация инференса моделей</a:t>
            </a:r>
            <a:endParaRPr lang="ru-RU" sz="20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852488" lvl="1" indent="-130175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Чтобы определить доработку нужен мониторинг модели в процессе работы</a:t>
            </a:r>
          </a:p>
          <a:p>
            <a:pPr marL="852488" lvl="1" indent="-130175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Новая модель не всегда лучше старой. </a:t>
            </a:r>
          </a:p>
          <a:p>
            <a:pPr marL="852488" lvl="1" indent="-130175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Обучать модель нужно в два раза быстрее чем она деградирует</a:t>
            </a:r>
            <a:endParaRPr lang="ru-RU" sz="20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1721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80DE4-2C6E-BCF5-9E37-4707FB7A6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g13e6e8c9f0c_0_28">
            <a:extLst>
              <a:ext uri="{FF2B5EF4-FFF2-40B4-BE49-F238E27FC236}">
                <a16:creationId xmlns:a16="http://schemas.microsoft.com/office/drawing/2014/main" id="{33075BEC-5597-F804-306A-9AAB4C993685}"/>
              </a:ext>
            </a:extLst>
          </p:cNvPr>
          <p:cNvSpPr txBox="1"/>
          <p:nvPr/>
        </p:nvSpPr>
        <p:spPr>
          <a:xfrm>
            <a:off x="261258" y="871701"/>
            <a:ext cx="1152704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Акцент на данных:</a:t>
            </a:r>
          </a:p>
          <a:p>
            <a:pPr marL="806450" lvl="1" indent="-315913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Есть возможность переобучить модель чаще – это дает отдачу</a:t>
            </a:r>
          </a:p>
          <a:p>
            <a:pPr marL="806450" lvl="1" indent="-315913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Есть возможность почистить данные дополнительно </a:t>
            </a:r>
          </a:p>
          <a:p>
            <a:pPr marL="806450" lvl="1" indent="-315913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Есть возможность добавить данных в обучающую выборку</a:t>
            </a:r>
          </a:p>
          <a:p>
            <a:pPr marL="457200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Акцент на новой архитектуре:</a:t>
            </a:r>
          </a:p>
          <a:p>
            <a:pPr marL="852488" lvl="4" indent="-361950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Все что можно сделать с данных – уже сделали</a:t>
            </a:r>
          </a:p>
          <a:p>
            <a:pPr marL="852488" lvl="4" indent="-361950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Появилось новое семейство моделей</a:t>
            </a:r>
          </a:p>
        </p:txBody>
      </p:sp>
      <p:sp>
        <p:nvSpPr>
          <p:cNvPr id="5" name="Google Shape;117;g13e6e8c9f0c_0_14">
            <a:extLst>
              <a:ext uri="{FF2B5EF4-FFF2-40B4-BE49-F238E27FC236}">
                <a16:creationId xmlns:a16="http://schemas.microsoft.com/office/drawing/2014/main" id="{B73A2B59-B400-EA72-40F6-C089A15985FC}"/>
              </a:ext>
            </a:extLst>
          </p:cNvPr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ПРИЧИНЫ ДОРАБОТКИ СИСТЕМ</a:t>
            </a:r>
            <a:endParaRPr lang="ru-RU" sz="36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6D52D56-A330-8AC2-3C9B-203158320D0E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881F43D1-03C5-DE50-9A75-52AA0CFCB5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5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>
                          <a:extLst>
                            <a:ext uri="{FF2B5EF4-FFF2-40B4-BE49-F238E27FC236}">
                              <a16:creationId xmlns:a16="http://schemas.microsoft.com/office/drawing/2014/main" id="{6D88D8ED-4164-1DC6-4676-D3F43FBF0E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3E92D2E8-B4C8-E7E9-9076-72848C5AD356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23889DD-23B1-8ECA-DE0B-87A1118DA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Прямоугольник 1"/>
          <p:cNvSpPr/>
          <p:nvPr/>
        </p:nvSpPr>
        <p:spPr>
          <a:xfrm>
            <a:off x="4333874" y="5478929"/>
            <a:ext cx="81248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2488" lvl="4" indent="-361950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a typeface="Roboto"/>
                <a:cs typeface="Roboto"/>
                <a:sym typeface="Roboto"/>
              </a:rPr>
              <a:t>Не все модели можно </a:t>
            </a:r>
            <a:r>
              <a:rPr lang="ru-RU" sz="2000" dirty="0" err="1">
                <a:solidFill>
                  <a:schemeClr val="tx1"/>
                </a:solidFill>
                <a:ea typeface="Roboto"/>
                <a:cs typeface="Roboto"/>
                <a:sym typeface="Roboto"/>
              </a:rPr>
              <a:t>дообучать</a:t>
            </a:r>
            <a:r>
              <a:rPr lang="ru-RU" sz="2000" dirty="0">
                <a:solidFill>
                  <a:schemeClr val="tx1"/>
                </a:solidFill>
                <a:ea typeface="Roboto"/>
                <a:cs typeface="Roboto"/>
                <a:sym typeface="Roboto"/>
              </a:rPr>
              <a:t>, но </a:t>
            </a:r>
            <a:r>
              <a:rPr lang="ru-RU" sz="2000" dirty="0" err="1">
                <a:solidFill>
                  <a:schemeClr val="tx1"/>
                </a:solidFill>
                <a:ea typeface="Roboto"/>
                <a:cs typeface="Roboto"/>
                <a:sym typeface="Roboto"/>
              </a:rPr>
              <a:t>дообучать</a:t>
            </a:r>
            <a:r>
              <a:rPr lang="ru-RU" sz="2000" dirty="0">
                <a:solidFill>
                  <a:schemeClr val="tx1"/>
                </a:solidFill>
                <a:ea typeface="Roboto"/>
                <a:cs typeface="Roboto"/>
                <a:sym typeface="Roboto"/>
              </a:rPr>
              <a:t> проще. </a:t>
            </a:r>
          </a:p>
          <a:p>
            <a:pPr marL="852488" lvl="4" indent="-361950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a typeface="Roboto"/>
                <a:cs typeface="Roboto"/>
                <a:sym typeface="Roboto"/>
              </a:rPr>
              <a:t>Часто переобучить – лучше чем </a:t>
            </a:r>
            <a:r>
              <a:rPr lang="ru-RU" sz="2000" dirty="0" err="1">
                <a:solidFill>
                  <a:schemeClr val="tx1"/>
                </a:solidFill>
                <a:ea typeface="Roboto"/>
                <a:cs typeface="Roboto"/>
                <a:sym typeface="Roboto"/>
              </a:rPr>
              <a:t>дообучить</a:t>
            </a:r>
            <a:endParaRPr lang="ru-RU" sz="2000" dirty="0">
              <a:solidFill>
                <a:schemeClr val="tx1"/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80045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37CEA1F-B297-C702-2FA6-D10091D9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20063" r="3998" b="6373"/>
          <a:stretch/>
        </p:blipFill>
        <p:spPr bwMode="auto">
          <a:xfrm>
            <a:off x="1833485" y="1095887"/>
            <a:ext cx="10170517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8D3D23A0-CD9D-7979-0E03-EB6692C45EFB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1BB3F3B-2E83-366D-0FDC-E172C464336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4CB2643C-ABAD-06DE-08D3-8740F73163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4CB2643C-ABAD-06DE-08D3-8740F73163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9780CFB-7CA4-07E8-DAE9-8CF1C2F3ADF1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F832A3D-EE0D-AD14-89E1-F281D384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8B8C9B-AAFC-89C2-8AAA-98F046D588D0}"/>
              </a:ext>
            </a:extLst>
          </p:cNvPr>
          <p:cNvSpPr/>
          <p:nvPr/>
        </p:nvSpPr>
        <p:spPr>
          <a:xfrm>
            <a:off x="105752" y="6319035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www.datascience-pm.com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tdsp</a:t>
            </a:r>
            <a:r>
              <a:rPr lang="en-US" dirty="0">
                <a:latin typeface="+mn-lt"/>
              </a:rPr>
              <a:t>/</a:t>
            </a:r>
            <a:endParaRPr lang="ru-RU" dirty="0">
              <a:latin typeface="+mn-lt"/>
            </a:endParaRPr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4" b="83742"/>
          <a:stretch/>
        </p:blipFill>
        <p:spPr bwMode="auto">
          <a:xfrm>
            <a:off x="105752" y="871701"/>
            <a:ext cx="3257934" cy="95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F5489B-0945-766B-8AD8-548BBBE602D3}"/>
              </a:ext>
            </a:extLst>
          </p:cNvPr>
          <p:cNvSpPr txBox="1"/>
          <p:nvPr/>
        </p:nvSpPr>
        <p:spPr>
          <a:xfrm>
            <a:off x="113352" y="592689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github.com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IrinaGoloshchapova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ml_system_design_doc_ru</a:t>
            </a:r>
            <a:endParaRPr lang="ru-RU" dirty="0"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B6BD14-DF12-2701-A6E6-3ED2BB3DE0CF}"/>
              </a:ext>
            </a:extLst>
          </p:cNvPr>
          <p:cNvSpPr/>
          <p:nvPr/>
        </p:nvSpPr>
        <p:spPr>
          <a:xfrm>
            <a:off x="258152" y="3652032"/>
            <a:ext cx="51816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Решаем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Делаем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Смотрим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дорабатываем</a:t>
            </a:r>
            <a:endParaRPr lang="ru-RU" sz="2000" dirty="0"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4906" y="5575543"/>
            <a:ext cx="3437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https://ods.ai/tracks/ml-system-design-23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91018" y="6367247"/>
            <a:ext cx="2720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https://ml-system-design.ru/blog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65014" y="1696697"/>
            <a:ext cx="3457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https://kolodezev.ru/mlsystemdesign.html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620606" y="621131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+mn-lt"/>
              </a:rPr>
              <a:t>https://github.com/alirezadir/machine-learning-interviews/blob/main/src/MLSD/ml-system-design.md</a:t>
            </a:r>
          </a:p>
        </p:txBody>
      </p:sp>
    </p:spTree>
    <p:extLst>
      <p:ext uri="{BB962C8B-B14F-4D97-AF65-F5344CB8AC3E}">
        <p14:creationId xmlns:p14="http://schemas.microsoft.com/office/powerpoint/2010/main" val="264067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Причины проблем в проектировании цикла </a:t>
            </a:r>
            <a:r>
              <a:rPr lang="en-US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ML </a:t>
            </a: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систем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3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3F3E-1917-6B8E-51A9-0050911F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g13e6e8c9f0c_0_28">
            <a:extLst>
              <a:ext uri="{FF2B5EF4-FFF2-40B4-BE49-F238E27FC236}">
                <a16:creationId xmlns:a16="http://schemas.microsoft.com/office/drawing/2014/main" id="{FFCB64D8-E7BC-F821-B0E5-CE26C17396B5}"/>
              </a:ext>
            </a:extLst>
          </p:cNvPr>
          <p:cNvSpPr txBox="1"/>
          <p:nvPr/>
        </p:nvSpPr>
        <p:spPr>
          <a:xfrm>
            <a:off x="485588" y="871701"/>
            <a:ext cx="1130270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Постановка задачи не верная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Нет необходимых объемов данных </a:t>
            </a:r>
            <a:r>
              <a:rPr lang="en-US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/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разметка данных не </a:t>
            </a:r>
            <a:r>
              <a:rPr lang="en-US" sz="2000" dirty="0" err="1">
                <a:solidFill>
                  <a:schemeClr val="tx1"/>
                </a:solidFill>
                <a:latin typeface="+mj-lt"/>
                <a:ea typeface="Roboto"/>
                <a:cs typeface="Roboto"/>
              </a:rPr>
              <a:t>чис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тая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Машинное обучение не нужно для решения задачи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Технические ограничения не позволяют использовать созданную модель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 продуман весь жизненный цикл проекта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Данные качественные, но закономерности в принципе отсутствуют и, в результате, заказчик не заинтересован в полученной модели.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17;g13e6e8c9f0c_0_14">
            <a:extLst>
              <a:ext uri="{FF2B5EF4-FFF2-40B4-BE49-F238E27FC236}">
                <a16:creationId xmlns:a16="http://schemas.microsoft.com/office/drawing/2014/main" id="{9FA2C808-D803-CBF4-2827-59B7956D5DFA}"/>
              </a:ext>
            </a:extLst>
          </p:cNvPr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РИСКИ </a:t>
            </a:r>
            <a:r>
              <a:rPr lang="en-US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ML</a:t>
            </a: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 ПРОЕКТА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3762A56-F540-7D62-5916-A86001E17AE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6D88D8ED-4164-1DC6-4676-D3F43FBF0E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3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CF1428B-56DC-9F87-B475-D94CE95B7526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D8F1321-F9DA-4A29-2246-AD514C67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264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3F3E-1917-6B8E-51A9-0050911F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g13e6e8c9f0c_0_28">
            <a:extLst>
              <a:ext uri="{FF2B5EF4-FFF2-40B4-BE49-F238E27FC236}">
                <a16:creationId xmlns:a16="http://schemas.microsoft.com/office/drawing/2014/main" id="{FFCB64D8-E7BC-F821-B0E5-CE26C17396B5}"/>
              </a:ext>
            </a:extLst>
          </p:cNvPr>
          <p:cNvSpPr txBox="1"/>
          <p:nvPr/>
        </p:nvSpPr>
        <p:spPr>
          <a:xfrm>
            <a:off x="485588" y="871701"/>
            <a:ext cx="1130270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Постановка задачи не верная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Нет необходимых объемов данных </a:t>
            </a:r>
            <a:r>
              <a:rPr lang="en-US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/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разметка данных не </a:t>
            </a:r>
            <a:r>
              <a:rPr lang="en-US" sz="2000" dirty="0" err="1">
                <a:solidFill>
                  <a:schemeClr val="tx1"/>
                </a:solidFill>
                <a:latin typeface="+mj-lt"/>
                <a:ea typeface="Roboto"/>
                <a:cs typeface="Roboto"/>
              </a:rPr>
              <a:t>чис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тая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Машинное обучение не нужно для решения задачи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Технические ограничения не позволяют использовать созданную модель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 продуман весь жизненный цикл проекта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Данные качественные, но закономерности в принципе отсутствуют и, в результате, заказчик не заинтересован в полученной модели.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17;g13e6e8c9f0c_0_14">
            <a:extLst>
              <a:ext uri="{FF2B5EF4-FFF2-40B4-BE49-F238E27FC236}">
                <a16:creationId xmlns:a16="http://schemas.microsoft.com/office/drawing/2014/main" id="{9FA2C808-D803-CBF4-2827-59B7956D5DFA}"/>
              </a:ext>
            </a:extLst>
          </p:cNvPr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РИСКИ </a:t>
            </a:r>
            <a:r>
              <a:rPr lang="en-US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ML</a:t>
            </a: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 ПРОЕКТА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3762A56-F540-7D62-5916-A86001E17AE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6D88D8ED-4164-1DC6-4676-D3F43FBF0E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7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>
                          <a:extLst>
                            <a:ext uri="{FF2B5EF4-FFF2-40B4-BE49-F238E27FC236}">
                              <a16:creationId xmlns:a16="http://schemas.microsoft.com/office/drawing/2014/main" id="{6D88D8ED-4164-1DC6-4676-D3F43FBF0E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CF1428B-56DC-9F87-B475-D94CE95B7526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D8F1321-F9DA-4A29-2246-AD514C67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282"/>
            <a:ext cx="12192000" cy="68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81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3F3E-1917-6B8E-51A9-0050911F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g13e6e8c9f0c_0_28">
            <a:extLst>
              <a:ext uri="{FF2B5EF4-FFF2-40B4-BE49-F238E27FC236}">
                <a16:creationId xmlns:a16="http://schemas.microsoft.com/office/drawing/2014/main" id="{FFCB64D8-E7BC-F821-B0E5-CE26C17396B5}"/>
              </a:ext>
            </a:extLst>
          </p:cNvPr>
          <p:cNvSpPr txBox="1"/>
          <p:nvPr/>
        </p:nvSpPr>
        <p:spPr>
          <a:xfrm>
            <a:off x="485588" y="871701"/>
            <a:ext cx="1130270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Постановка задачи не верная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Нет необходимых объемов данных </a:t>
            </a:r>
            <a:r>
              <a:rPr lang="en-US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/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разметка данных не </a:t>
            </a:r>
            <a:r>
              <a:rPr lang="en-US" sz="2000" dirty="0" err="1">
                <a:solidFill>
                  <a:schemeClr val="tx1"/>
                </a:solidFill>
                <a:latin typeface="+mj-lt"/>
                <a:ea typeface="Roboto"/>
                <a:cs typeface="Roboto"/>
              </a:rPr>
              <a:t>чис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тая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Машинное обучение не нужно для решения задачи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Технические ограничения не позволяют использовать созданную модель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 продуман весь жизненный цикл проекта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Данные качественные, но закономерности в принципе отсутствуют и, в результате, заказчик не заинтересован в полученной модели.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17;g13e6e8c9f0c_0_14">
            <a:extLst>
              <a:ext uri="{FF2B5EF4-FFF2-40B4-BE49-F238E27FC236}">
                <a16:creationId xmlns:a16="http://schemas.microsoft.com/office/drawing/2014/main" id="{9FA2C808-D803-CBF4-2827-59B7956D5DFA}"/>
              </a:ext>
            </a:extLst>
          </p:cNvPr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РИСКИ </a:t>
            </a:r>
            <a:r>
              <a:rPr lang="en-US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ML</a:t>
            </a: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 ПРОЕКТА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3762A56-F540-7D62-5916-A86001E17AE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6D88D8ED-4164-1DC6-4676-D3F43FBF0E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1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>
                          <a:extLst>
                            <a:ext uri="{FF2B5EF4-FFF2-40B4-BE49-F238E27FC236}">
                              <a16:creationId xmlns:a16="http://schemas.microsoft.com/office/drawing/2014/main" id="{6D88D8ED-4164-1DC6-4676-D3F43FBF0E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CF1428B-56DC-9F87-B475-D94CE95B7526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D8F1321-F9DA-4A29-2246-AD514C67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7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34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3F3E-1917-6B8E-51A9-0050911F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g13e6e8c9f0c_0_28">
            <a:extLst>
              <a:ext uri="{FF2B5EF4-FFF2-40B4-BE49-F238E27FC236}">
                <a16:creationId xmlns:a16="http://schemas.microsoft.com/office/drawing/2014/main" id="{FFCB64D8-E7BC-F821-B0E5-CE26C17396B5}"/>
              </a:ext>
            </a:extLst>
          </p:cNvPr>
          <p:cNvSpPr txBox="1"/>
          <p:nvPr/>
        </p:nvSpPr>
        <p:spPr>
          <a:xfrm>
            <a:off x="485588" y="871701"/>
            <a:ext cx="1130270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Постановка задачи не верная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Нет необходимых объемов данных </a:t>
            </a:r>
            <a:r>
              <a:rPr lang="en-US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/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разметка данных не </a:t>
            </a:r>
            <a:r>
              <a:rPr lang="en-US" sz="2000" dirty="0" err="1">
                <a:solidFill>
                  <a:schemeClr val="tx1"/>
                </a:solidFill>
                <a:latin typeface="+mj-lt"/>
                <a:ea typeface="Roboto"/>
                <a:cs typeface="Roboto"/>
              </a:rPr>
              <a:t>чис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тая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Машинное обучение не нужно для решения задачи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Технические ограничения не позволяют использовать созданную модель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 продуман весь жизненный цикл проекта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Данные качественные, но закономерности в принципе отсутствуют и, в результате, заказчик не заинтересован в полученной модели.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17;g13e6e8c9f0c_0_14">
            <a:extLst>
              <a:ext uri="{FF2B5EF4-FFF2-40B4-BE49-F238E27FC236}">
                <a16:creationId xmlns:a16="http://schemas.microsoft.com/office/drawing/2014/main" id="{9FA2C808-D803-CBF4-2827-59B7956D5DFA}"/>
              </a:ext>
            </a:extLst>
          </p:cNvPr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РИСКИ </a:t>
            </a:r>
            <a:r>
              <a:rPr lang="en-US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ML</a:t>
            </a: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 ПРОЕКТА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3762A56-F540-7D62-5916-A86001E17AE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6D88D8ED-4164-1DC6-4676-D3F43FBF0E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6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>
                          <a:extLst>
                            <a:ext uri="{FF2B5EF4-FFF2-40B4-BE49-F238E27FC236}">
                              <a16:creationId xmlns:a16="http://schemas.microsoft.com/office/drawing/2014/main" id="{6D88D8ED-4164-1DC6-4676-D3F43FBF0E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CF1428B-56DC-9F87-B475-D94CE95B7526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D8F1321-F9DA-4A29-2246-AD514C67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07" y="0"/>
            <a:ext cx="10047242" cy="67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0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3F3E-1917-6B8E-51A9-0050911F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g13e6e8c9f0c_0_28">
            <a:extLst>
              <a:ext uri="{FF2B5EF4-FFF2-40B4-BE49-F238E27FC236}">
                <a16:creationId xmlns:a16="http://schemas.microsoft.com/office/drawing/2014/main" id="{FFCB64D8-E7BC-F821-B0E5-CE26C17396B5}"/>
              </a:ext>
            </a:extLst>
          </p:cNvPr>
          <p:cNvSpPr txBox="1"/>
          <p:nvPr/>
        </p:nvSpPr>
        <p:spPr>
          <a:xfrm>
            <a:off x="485588" y="871701"/>
            <a:ext cx="1130270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Постановка задачи не верная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Нет необходимых объемов данных </a:t>
            </a:r>
            <a:r>
              <a:rPr lang="en-US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/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разметка данных не </a:t>
            </a:r>
            <a:r>
              <a:rPr lang="en-US" sz="2000" dirty="0" err="1">
                <a:solidFill>
                  <a:schemeClr val="tx1"/>
                </a:solidFill>
                <a:latin typeface="+mj-lt"/>
                <a:ea typeface="Roboto"/>
                <a:cs typeface="Roboto"/>
              </a:rPr>
              <a:t>чис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тая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Машинное обучение не нужно для решения задачи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Технические ограничения не позволяют использовать созданную модель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 продуман весь жизненный цикл проекта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Данные качественные, но закономерности в принципе отсутствуют и, в результате, заказчик не заинтересован в полученной модели.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17;g13e6e8c9f0c_0_14">
            <a:extLst>
              <a:ext uri="{FF2B5EF4-FFF2-40B4-BE49-F238E27FC236}">
                <a16:creationId xmlns:a16="http://schemas.microsoft.com/office/drawing/2014/main" id="{9FA2C808-D803-CBF4-2827-59B7956D5DFA}"/>
              </a:ext>
            </a:extLst>
          </p:cNvPr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РИСКИ </a:t>
            </a:r>
            <a:r>
              <a:rPr lang="en-US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ML</a:t>
            </a: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 ПРОЕКТА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3762A56-F540-7D62-5916-A86001E17AE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6D88D8ED-4164-1DC6-4676-D3F43FBF0E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9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>
                          <a:extLst>
                            <a:ext uri="{FF2B5EF4-FFF2-40B4-BE49-F238E27FC236}">
                              <a16:creationId xmlns:a16="http://schemas.microsoft.com/office/drawing/2014/main" id="{6D88D8ED-4164-1DC6-4676-D3F43FBF0E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CF1428B-56DC-9F87-B475-D94CE95B7526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D8F1321-F9DA-4A29-2246-AD514C67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14" y="0"/>
            <a:ext cx="10047242" cy="67835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4" y="-75539"/>
            <a:ext cx="12045662" cy="66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3F3E-1917-6B8E-51A9-0050911F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g13e6e8c9f0c_0_28">
            <a:extLst>
              <a:ext uri="{FF2B5EF4-FFF2-40B4-BE49-F238E27FC236}">
                <a16:creationId xmlns:a16="http://schemas.microsoft.com/office/drawing/2014/main" id="{FFCB64D8-E7BC-F821-B0E5-CE26C17396B5}"/>
              </a:ext>
            </a:extLst>
          </p:cNvPr>
          <p:cNvSpPr txBox="1"/>
          <p:nvPr/>
        </p:nvSpPr>
        <p:spPr>
          <a:xfrm>
            <a:off x="485588" y="871701"/>
            <a:ext cx="1130270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Постановка задачи не верная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Нет необходимых объемов данных </a:t>
            </a:r>
            <a:r>
              <a:rPr lang="en-US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/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разметка данных не </a:t>
            </a:r>
            <a:r>
              <a:rPr lang="en-US" sz="2000" dirty="0" err="1">
                <a:solidFill>
                  <a:schemeClr val="tx1"/>
                </a:solidFill>
                <a:latin typeface="+mj-lt"/>
                <a:ea typeface="Roboto"/>
                <a:cs typeface="Roboto"/>
              </a:rPr>
              <a:t>чис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тая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Машинное обучение не нужно для решения задачи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Технические ограничения не позволяют использовать созданную модель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 продуман весь жизненный цикл проекта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Данные качественные, но закономерности в принципе отсутствуют и, в результате, заказчик не заинтересован в полученной модели.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17;g13e6e8c9f0c_0_14">
            <a:extLst>
              <a:ext uri="{FF2B5EF4-FFF2-40B4-BE49-F238E27FC236}">
                <a16:creationId xmlns:a16="http://schemas.microsoft.com/office/drawing/2014/main" id="{9FA2C808-D803-CBF4-2827-59B7956D5DFA}"/>
              </a:ext>
            </a:extLst>
          </p:cNvPr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РИСКИ </a:t>
            </a:r>
            <a:r>
              <a:rPr lang="en-US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ML</a:t>
            </a: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 ПРОЕКТА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3762A56-F540-7D62-5916-A86001E17AE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6D88D8ED-4164-1DC6-4676-D3F43FBF0E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3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>
                          <a:extLst>
                            <a:ext uri="{FF2B5EF4-FFF2-40B4-BE49-F238E27FC236}">
                              <a16:creationId xmlns:a16="http://schemas.microsoft.com/office/drawing/2014/main" id="{6D88D8ED-4164-1DC6-4676-D3F43FBF0E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CF1428B-56DC-9F87-B475-D94CE95B7526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D8F1321-F9DA-4A29-2246-AD514C67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14" y="0"/>
            <a:ext cx="10047242" cy="67835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4" y="-75539"/>
            <a:ext cx="12045662" cy="66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45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3F3E-1917-6B8E-51A9-0050911F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1;g13e6e8c9f0c_0_28">
            <a:extLst>
              <a:ext uri="{FF2B5EF4-FFF2-40B4-BE49-F238E27FC236}">
                <a16:creationId xmlns:a16="http://schemas.microsoft.com/office/drawing/2014/main" id="{FFCB64D8-E7BC-F821-B0E5-CE26C17396B5}"/>
              </a:ext>
            </a:extLst>
          </p:cNvPr>
          <p:cNvSpPr txBox="1"/>
          <p:nvPr/>
        </p:nvSpPr>
        <p:spPr>
          <a:xfrm>
            <a:off x="485588" y="871701"/>
            <a:ext cx="1130270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Постановка задачи не верная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Нет необходимых объемов данных </a:t>
            </a:r>
            <a:r>
              <a:rPr lang="en-US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/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разметка данных не </a:t>
            </a:r>
            <a:r>
              <a:rPr lang="en-US" sz="2000" dirty="0" err="1">
                <a:solidFill>
                  <a:schemeClr val="tx1"/>
                </a:solidFill>
                <a:latin typeface="+mj-lt"/>
                <a:ea typeface="Roboto"/>
                <a:cs typeface="Roboto"/>
              </a:rPr>
              <a:t>чис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тая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Машинное обучение не нужно для решения задачи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Технические ограничения не позволяют использовать созданную модель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  <a:sym typeface="Roboto"/>
              </a:rPr>
              <a:t>Не продуман весь жизненный цикл проекта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+mj-lt"/>
                <a:ea typeface="Roboto"/>
                <a:cs typeface="Roboto"/>
              </a:rPr>
              <a:t>Данные качественные, но закономерности в принципе отсутствуют и, в результате, заказчик не заинтересован в полученной модели.</a:t>
            </a:r>
            <a:endParaRPr lang="ru-RU" sz="2000" dirty="0">
              <a:solidFill>
                <a:schemeClr val="tx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17;g13e6e8c9f0c_0_14">
            <a:extLst>
              <a:ext uri="{FF2B5EF4-FFF2-40B4-BE49-F238E27FC236}">
                <a16:creationId xmlns:a16="http://schemas.microsoft.com/office/drawing/2014/main" id="{9FA2C808-D803-CBF4-2827-59B7956D5DFA}"/>
              </a:ext>
            </a:extLst>
          </p:cNvPr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РИСКИ </a:t>
            </a:r>
            <a:r>
              <a:rPr lang="en-US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ML</a:t>
            </a:r>
            <a:r>
              <a:rPr lang="ru-RU" sz="3600" dirty="0">
                <a:solidFill>
                  <a:srgbClr val="005D9B"/>
                </a:solidFill>
                <a:latin typeface="+mj-lt"/>
                <a:ea typeface="Roboto Medium"/>
                <a:cs typeface="Roboto Medium"/>
                <a:sym typeface="Roboto Medium"/>
              </a:rPr>
              <a:t> ПРОЕКТА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3762A56-F540-7D62-5916-A86001E17AE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>
              <a:extLst>
                <a:ext uri="{FF2B5EF4-FFF2-40B4-BE49-F238E27FC236}">
                  <a16:creationId xmlns:a16="http://schemas.microsoft.com/office/drawing/2014/main" id="{6D88D8ED-4164-1DC6-4676-D3F43FBF0E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18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>
                          <a:extLst>
                            <a:ext uri="{FF2B5EF4-FFF2-40B4-BE49-F238E27FC236}">
                              <a16:creationId xmlns:a16="http://schemas.microsoft.com/office/drawing/2014/main" id="{6D88D8ED-4164-1DC6-4676-D3F43FBF0E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CF1428B-56DC-9F87-B475-D94CE95B7526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D8F1321-F9DA-4A29-2246-AD514C67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14" y="0"/>
            <a:ext cx="10047242" cy="678354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4" y="-75539"/>
            <a:ext cx="12045662" cy="668351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75539"/>
            <a:ext cx="12096166" cy="685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73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A174C-6BF7-F2FF-E972-25D1F801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3131"/>
            <a:ext cx="10515600" cy="44661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629F"/>
                </a:solidFill>
              </a:rPr>
              <a:t>ПОСТАНОВКА ЗАДАЧИ. ПРОБЛЕМЫ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94730D-896B-7C34-B1E0-99807554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22" y="961053"/>
            <a:ext cx="10859278" cy="5633816"/>
          </a:xfrm>
        </p:spPr>
        <p:txBody>
          <a:bodyPr/>
          <a:lstStyle/>
          <a:p>
            <a:r>
              <a:rPr lang="ru-RU" dirty="0"/>
              <a:t>Бизнес:</a:t>
            </a:r>
          </a:p>
          <a:p>
            <a:pPr lvl="1"/>
            <a:r>
              <a:rPr lang="ru-RU" dirty="0"/>
              <a:t>Есть понимание потребностей бизнеса</a:t>
            </a:r>
          </a:p>
          <a:p>
            <a:pPr lvl="1"/>
            <a:r>
              <a:rPr lang="ru-RU" dirty="0"/>
              <a:t>Нет понимания возможностей ИИ (не квалифицированный заказчик)</a:t>
            </a:r>
          </a:p>
          <a:p>
            <a:r>
              <a:rPr lang="ru-RU" dirty="0" err="1"/>
              <a:t>Da</a:t>
            </a:r>
            <a:r>
              <a:rPr lang="en-US" dirty="0"/>
              <a:t>ta science</a:t>
            </a:r>
          </a:p>
          <a:p>
            <a:pPr lvl="1"/>
            <a:r>
              <a:rPr lang="ru-RU" dirty="0"/>
              <a:t>Есть</a:t>
            </a:r>
            <a:r>
              <a:rPr lang="en-US" dirty="0"/>
              <a:t> </a:t>
            </a:r>
            <a:r>
              <a:rPr lang="ru-RU" dirty="0"/>
              <a:t>понимание возможностей ИИ</a:t>
            </a:r>
          </a:p>
          <a:p>
            <a:pPr lvl="1"/>
            <a:r>
              <a:rPr lang="ru-RU" dirty="0"/>
              <a:t>Нет понимания потребностей бизнеса (нет знания в Домене)</a:t>
            </a:r>
          </a:p>
          <a:p>
            <a:r>
              <a:rPr lang="ru-RU" dirty="0"/>
              <a:t>Бизнес не может сформулировать задачу, которую можно решить инструментами МО</a:t>
            </a:r>
          </a:p>
          <a:p>
            <a:r>
              <a:rPr lang="ru-RU" dirty="0" err="1"/>
              <a:t>Da</a:t>
            </a:r>
            <a:r>
              <a:rPr lang="en-US" dirty="0"/>
              <a:t>ta science</a:t>
            </a:r>
            <a:r>
              <a:rPr lang="ru-RU" dirty="0"/>
              <a:t> не может сформулировать какую модель нужно разработать чтобы решить задачу бизнеса</a:t>
            </a:r>
            <a:endParaRPr lang="en-US" dirty="0"/>
          </a:p>
          <a:p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4AD5CA8-971A-D819-90C5-64C61B42A1C4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5" name="Объект 4">
              <a:extLst>
                <a:ext uri="{FF2B5EF4-FFF2-40B4-BE49-F238E27FC236}">
                  <a16:creationId xmlns:a16="http://schemas.microsoft.com/office/drawing/2014/main" id="{D67E0510-BD58-15BF-0FFF-672BC0ACA2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1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>
                          <a:extLst>
                            <a:ext uri="{FF2B5EF4-FFF2-40B4-BE49-F238E27FC236}">
                              <a16:creationId xmlns:a16="http://schemas.microsoft.com/office/drawing/2014/main" id="{8D98195E-6A7F-37EA-DC1C-8A8F14E3741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C1892CE8-E612-16C4-4092-DF8D5A77880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C5886E8-2337-4BF9-C777-B3843F3F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185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7E3D-D766-6562-2A07-4B5BB4F53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3FE62-6504-0AA1-D7A4-AE11CACA3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3131"/>
            <a:ext cx="10515600" cy="44661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629F"/>
                </a:solidFill>
              </a:rPr>
              <a:t>ПОСТАНОВКА ЗАДАЧИ. ПРОБЛЕМЫ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02519A-B4A5-EB0F-FFBE-AF09E4D98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22" y="961053"/>
            <a:ext cx="10859278" cy="5633816"/>
          </a:xfrm>
        </p:spPr>
        <p:txBody>
          <a:bodyPr/>
          <a:lstStyle/>
          <a:p>
            <a:r>
              <a:rPr lang="ru-RU" dirty="0"/>
              <a:t>Как оценить полезность задачи?</a:t>
            </a:r>
          </a:p>
          <a:p>
            <a:r>
              <a:rPr lang="ru-RU" dirty="0"/>
              <a:t>У бизнеса один набор метрик</a:t>
            </a:r>
          </a:p>
          <a:p>
            <a:r>
              <a:rPr lang="ru-RU" dirty="0"/>
              <a:t> у </a:t>
            </a:r>
            <a:r>
              <a:rPr lang="en-US" dirty="0"/>
              <a:t>Data science </a:t>
            </a:r>
            <a:r>
              <a:rPr lang="ru-RU" dirty="0"/>
              <a:t>другие метрики, которые не будут иметь смысла</a:t>
            </a:r>
            <a:endParaRPr lang="en-US" dirty="0"/>
          </a:p>
          <a:p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5123B83-1F16-1546-885F-92FF73C2F17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5" name="Объект 4">
              <a:extLst>
                <a:ext uri="{FF2B5EF4-FFF2-40B4-BE49-F238E27FC236}">
                  <a16:creationId xmlns:a16="http://schemas.microsoft.com/office/drawing/2014/main" id="{B3D564BE-665B-FA4C-422E-7340F82234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5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5" name="Объект 4">
                          <a:extLst>
                            <a:ext uri="{FF2B5EF4-FFF2-40B4-BE49-F238E27FC236}">
                              <a16:creationId xmlns:a16="http://schemas.microsoft.com/office/drawing/2014/main" id="{D67E0510-BD58-15BF-0FFF-672BC0ACA2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E5F4F536-5EA6-C86B-929D-938B18B32A80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0AD916FA-AD69-5861-C698-D832A975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CFAA56-A4E5-15CD-E3FA-04B6168AB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661" y="2863561"/>
            <a:ext cx="2921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8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B7979-804E-F16C-969B-864FB6E5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97EB94-EF75-A44B-A3F6-BFA332B41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43911E-78AE-12C4-717D-7D679364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1721"/>
            <a:ext cx="11832116" cy="6476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2BCAA-EB26-EAB8-D1A4-15392CFD244F}"/>
              </a:ext>
            </a:extLst>
          </p:cNvPr>
          <p:cNvSpPr txBox="1"/>
          <p:nvPr/>
        </p:nvSpPr>
        <p:spPr>
          <a:xfrm>
            <a:off x="-1836" y="6635468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/803962/</a:t>
            </a:r>
            <a:r>
              <a:rPr lang="ru-RU" dirty="0" err="1"/>
              <a:t>step</a:t>
            </a:r>
            <a:r>
              <a:rPr lang="ru-RU" dirty="0"/>
              <a:t>/1?unit=807058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6BD0D-ADAB-F42D-1EED-104700EDDBAB}"/>
              </a:ext>
            </a:extLst>
          </p:cNvPr>
          <p:cNvSpPr txBox="1"/>
          <p:nvPr/>
        </p:nvSpPr>
        <p:spPr>
          <a:xfrm>
            <a:off x="496409" y="324433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ML + DevOps = </a:t>
            </a:r>
            <a:r>
              <a:rPr lang="en-US" sz="1800" dirty="0" err="1"/>
              <a:t>MLOps</a:t>
            </a:r>
            <a:endParaRPr lang="ru-RU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0A35B-7432-71A9-91B7-4A0108DF82E8}"/>
              </a:ext>
            </a:extLst>
          </p:cNvPr>
          <p:cNvSpPr txBox="1"/>
          <p:nvPr/>
        </p:nvSpPr>
        <p:spPr>
          <a:xfrm>
            <a:off x="156684" y="3668335"/>
            <a:ext cx="3455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err="1"/>
              <a:t>MLOps</a:t>
            </a:r>
            <a:r>
              <a:rPr lang="en-US" sz="1800" dirty="0"/>
              <a:t> - </a:t>
            </a:r>
            <a:r>
              <a:rPr lang="ru-RU" sz="1800" dirty="0"/>
              <a:t>Это процедура эффективного развертывания модели и ее обновления</a:t>
            </a:r>
            <a:r>
              <a:rPr lang="en-US" sz="1800" dirty="0"/>
              <a:t> </a:t>
            </a:r>
            <a:r>
              <a:rPr lang="en-US" sz="1800" dirty="0" err="1"/>
              <a:t>и</a:t>
            </a:r>
            <a:r>
              <a:rPr lang="ru-RU" sz="1800" dirty="0"/>
              <a:t> вывода из строя</a:t>
            </a:r>
          </a:p>
        </p:txBody>
      </p:sp>
    </p:spTree>
    <p:extLst>
      <p:ext uri="{BB962C8B-B14F-4D97-AF65-F5344CB8AC3E}">
        <p14:creationId xmlns:p14="http://schemas.microsoft.com/office/powerpoint/2010/main" val="3693439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DBEC2-11D1-21F7-70D4-20326F79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0E0CA-5DAC-8357-912C-A4A1D5B0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3131"/>
            <a:ext cx="10515600" cy="44661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629F"/>
                </a:solidFill>
              </a:rPr>
              <a:t>ПОСТАНОВКА ЗАДАЧИ. ПРОБЛЕМЫ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8454B5-F5ED-C270-70EC-0B6316415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21" y="961053"/>
            <a:ext cx="11010123" cy="5680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Данные не собираются вообще или собираются но не так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Данных мало для решения задачи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Законодательные ограничения на доступ к данных: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Медицинские данные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Финансовые данные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Телекоммуникационные данные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Качество данных не достаточно для решения задачи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Проблемы с разметкой данных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Разметки данных нет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Разметка данных не качественная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Разметка стоит дорого (деньги/люди/экспертные оценки)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1800" dirty="0"/>
              <a:t>Иногда нужно несколько разметчиков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866DE50-3D43-E9F2-877F-C61FC9D0C02D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5" name="Объект 4">
              <a:extLst>
                <a:ext uri="{FF2B5EF4-FFF2-40B4-BE49-F238E27FC236}">
                  <a16:creationId xmlns:a16="http://schemas.microsoft.com/office/drawing/2014/main" id="{A723EE53-DC7B-995E-0BE7-A4F1A43763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9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5" name="Объект 4">
                          <a:extLst>
                            <a:ext uri="{FF2B5EF4-FFF2-40B4-BE49-F238E27FC236}">
                              <a16:creationId xmlns:a16="http://schemas.microsoft.com/office/drawing/2014/main" id="{B3D564BE-665B-FA4C-422E-7340F82234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DAEF1B1-B3B5-F69F-4EA7-9546F082B82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A488CF0C-B5D9-5925-A743-C91C1EE2E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4400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E507-2F97-F845-ED49-1CACC37A8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C6D5E3-7A2F-C14C-491F-24F874EC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3131"/>
            <a:ext cx="10515600" cy="44661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629F"/>
                </a:solidFill>
              </a:rPr>
              <a:t>ПОСТАНОВКА ЗАДАЧИ. ПРОБЛЕМЫ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85A9E2-3D0B-56D1-D8DD-81FFE6144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21" y="961053"/>
            <a:ext cx="11010123" cy="5680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Машинное обучение не нужно для решения задачи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Плохое понимание возможностей ИИ/Машинного обучения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«Все внедрят ИИ и мы внедрим»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Можно заменить МО на набор четких правило. Если так можно это 100% лучше!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Плохое понимание предметной области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Для задачи есть точное решение, машинное обучение покажет менее качественный результат.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Низкий уровень автоматизации / цифровизации процессов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Нет организации корректного сбора данных (ошибки, халтура персонала)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Нет организации корректной аналитики данных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Нет организации процессов принятия решений на основе данных «С верху»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7C52EBC-3301-065A-8DF8-F2CEEE25A975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5" name="Объект 4">
              <a:extLst>
                <a:ext uri="{FF2B5EF4-FFF2-40B4-BE49-F238E27FC236}">
                  <a16:creationId xmlns:a16="http://schemas.microsoft.com/office/drawing/2014/main" id="{9580B51D-29BD-AA0A-F637-ED0369CFC9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3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5" name="Объект 4">
                          <a:extLst>
                            <a:ext uri="{FF2B5EF4-FFF2-40B4-BE49-F238E27FC236}">
                              <a16:creationId xmlns:a16="http://schemas.microsoft.com/office/drawing/2014/main" id="{A723EE53-DC7B-995E-0BE7-A4F1A437636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3ABB9A6-BDFC-B73C-F7CB-897F01E198DD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2E875F9-4C6A-0783-A18D-5A1491EE9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8409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DC4A0-2F2A-FA54-DE6B-84F35579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CE735-8A3F-DCA7-C0BA-97A3F227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3131"/>
            <a:ext cx="10515600" cy="44661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629F"/>
                </a:solidFill>
              </a:rPr>
              <a:t>ПОСТАНОВКА ЗАДАЧИ. ПРОБЛЕМЫ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6C9CB6-BDCE-A91F-F6C5-E00122C12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651" y="961053"/>
            <a:ext cx="11582400" cy="5680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Технические ограничения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Где обучают модели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Высокопроизводительные рабочие станции с </a:t>
            </a:r>
            <a:r>
              <a:rPr lang="en-US" dirty="0"/>
              <a:t>GPU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С</a:t>
            </a:r>
            <a:r>
              <a:rPr lang="en-US" dirty="0" err="1"/>
              <a:t>ер</a:t>
            </a:r>
            <a:r>
              <a:rPr lang="ru-RU" dirty="0"/>
              <a:t>еры с несколькими процессорами и несколькими  </a:t>
            </a:r>
            <a:r>
              <a:rPr lang="en-US" dirty="0"/>
              <a:t>GPU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 err="1"/>
              <a:t>Калстеры</a:t>
            </a:r>
            <a:r>
              <a:rPr lang="ru-RU" dirty="0"/>
              <a:t> серверов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Где используют модели (часто те, кто разрабатывают модели не думают о том где их использовать):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Облачные приложения (неограниченные мощности, горизонтальное масштабирование)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Мобильная техника (вычислитель, энерго-потребление, хранение)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Встраиваемые системы (автомобили, дроны, умные устройства)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Микроконтроллеры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3A68754-4D46-4733-983C-FFF292C94830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5" name="Объект 4">
              <a:extLst>
                <a:ext uri="{FF2B5EF4-FFF2-40B4-BE49-F238E27FC236}">
                  <a16:creationId xmlns:a16="http://schemas.microsoft.com/office/drawing/2014/main" id="{C376D082-7406-A5DB-5B31-AB9B60549B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37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5" name="Объект 4">
                          <a:extLst>
                            <a:ext uri="{FF2B5EF4-FFF2-40B4-BE49-F238E27FC236}">
                              <a16:creationId xmlns:a16="http://schemas.microsoft.com/office/drawing/2014/main" id="{9580B51D-29BD-AA0A-F637-ED0369CFC98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D9E4F44E-3DF6-23AF-CA1F-F2AAE7549873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A05F967D-9914-A1B6-EE50-AED132FE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024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BF6C0-3EE7-8FD5-205A-83CCD1A7D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BC4D24-CE53-D82A-7E5A-18338221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3131"/>
            <a:ext cx="10515600" cy="44661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629F"/>
                </a:solidFill>
              </a:rPr>
              <a:t>ПОСТАНОВКА ЗАДАЧИ. ПРОБЛЕМЫ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EB90AE-CB69-2A99-4BBE-9E50CD64A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521" y="961052"/>
            <a:ext cx="11326004" cy="57254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2000" dirty="0"/>
              <a:t>Проблемы с коммуникациями</a:t>
            </a:r>
          </a:p>
          <a:p>
            <a:pPr lvl="1">
              <a:lnSpc>
                <a:spcPct val="110000"/>
              </a:lnSpc>
            </a:pPr>
            <a:r>
              <a:rPr lang="ru-RU" sz="2000" dirty="0"/>
              <a:t>Внутри команды:</a:t>
            </a:r>
          </a:p>
          <a:p>
            <a:pPr lvl="3">
              <a:lnSpc>
                <a:spcPct val="110000"/>
              </a:lnSpc>
            </a:pPr>
            <a:r>
              <a:rPr lang="ru-RU" sz="2000" dirty="0"/>
              <a:t>DS</a:t>
            </a:r>
            <a:r>
              <a:rPr lang="en-US" sz="2000" dirty="0"/>
              <a:t> </a:t>
            </a:r>
            <a:r>
              <a:rPr lang="ru-RU" sz="2000" dirty="0"/>
              <a:t>создает крутую модель,</a:t>
            </a:r>
          </a:p>
          <a:p>
            <a:pPr lvl="3">
              <a:lnSpc>
                <a:spcPct val="110000"/>
              </a:lnSpc>
            </a:pPr>
            <a:r>
              <a:rPr lang="ru-RU" sz="2000" dirty="0"/>
              <a:t>Разработчик  строит конвейер, чтобы его запустить и протестировать</a:t>
            </a:r>
          </a:p>
          <a:p>
            <a:pPr lvl="3">
              <a:lnSpc>
                <a:spcPct val="110000"/>
              </a:lnSpc>
            </a:pPr>
            <a:r>
              <a:rPr lang="ru-RU" sz="2000" dirty="0"/>
              <a:t>Менеджер продукта ведет продукт только в бизнес требованиях</a:t>
            </a:r>
          </a:p>
          <a:p>
            <a:pPr lvl="3">
              <a:lnSpc>
                <a:spcPct val="110000"/>
              </a:lnSpc>
            </a:pPr>
            <a:r>
              <a:rPr lang="ru-RU" sz="2000" dirty="0"/>
              <a:t>Менеджер проекта строит процесс достижения результатов</a:t>
            </a:r>
          </a:p>
          <a:p>
            <a:pPr lvl="2">
              <a:lnSpc>
                <a:spcPct val="110000"/>
              </a:lnSpc>
            </a:pPr>
            <a:r>
              <a:rPr lang="ru-RU" dirty="0"/>
              <a:t>Участники плохо понимают друг друга</a:t>
            </a:r>
          </a:p>
          <a:p>
            <a:pPr lvl="2">
              <a:lnSpc>
                <a:spcPct val="110000"/>
              </a:lnSpc>
            </a:pPr>
            <a:r>
              <a:rPr lang="ru-RU" dirty="0"/>
              <a:t>Противоположение цели ролей команды </a:t>
            </a:r>
          </a:p>
          <a:p>
            <a:pPr lvl="2">
              <a:lnSpc>
                <a:spcPct val="110000"/>
              </a:lnSpc>
            </a:pPr>
            <a:r>
              <a:rPr lang="ru-RU" dirty="0"/>
              <a:t>Разработчики часто не любят общение 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ru-RU" sz="2000" dirty="0"/>
              <a:t>У команды с бизнес-заказчиком</a:t>
            </a:r>
          </a:p>
          <a:p>
            <a:pPr lvl="2">
              <a:lnSpc>
                <a:spcPct val="110000"/>
              </a:lnSpc>
            </a:pPr>
            <a:r>
              <a:rPr lang="ru-RU" dirty="0"/>
              <a:t>Разные картины мира (бизнес/математик)</a:t>
            </a:r>
          </a:p>
          <a:p>
            <a:pPr lvl="2">
              <a:lnSpc>
                <a:spcPct val="110000"/>
              </a:lnSpc>
            </a:pPr>
            <a:r>
              <a:rPr lang="ru-RU" dirty="0"/>
              <a:t>Разные представления о возможностях ИИ</a:t>
            </a:r>
          </a:p>
          <a:p>
            <a:pPr lvl="2">
              <a:lnSpc>
                <a:spcPct val="110000"/>
              </a:lnSpc>
            </a:pPr>
            <a:r>
              <a:rPr lang="ru-RU" dirty="0"/>
              <a:t>Управление изменениями (следование ТЗ/взаимодействие с заказчиком)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E1BE7F0-A189-7B79-E461-1DC4B28D59B0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5" name="Объект 4">
              <a:extLst>
                <a:ext uri="{FF2B5EF4-FFF2-40B4-BE49-F238E27FC236}">
                  <a16:creationId xmlns:a16="http://schemas.microsoft.com/office/drawing/2014/main" id="{44FB1719-C566-6BA1-8E5E-B0FA5B7994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61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5" name="Объект 4">
                          <a:extLst>
                            <a:ext uri="{FF2B5EF4-FFF2-40B4-BE49-F238E27FC236}">
                              <a16:creationId xmlns:a16="http://schemas.microsoft.com/office/drawing/2014/main" id="{C376D082-7406-A5DB-5B31-AB9B60549B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3517B3E-FDAB-EB14-87B3-CF3F03A9D85F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DB2402B-7774-5A71-3B3F-4C6AF64FD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296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E3F4-9526-2A3F-752E-5FF51C7B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664E6-33E8-E045-2DC2-698C60D7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3131"/>
            <a:ext cx="10515600" cy="44661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629F"/>
                </a:solidFill>
              </a:rPr>
              <a:t>ПОСТАНОВКА ЗАДАЧИ. ПРОБЛЕМЫ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CD982-14F5-0E1F-186C-4ED15A488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996" y="871701"/>
            <a:ext cx="11010123" cy="5680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Продумывание всего жизненного цикла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Как будет выполнятся развертывание модели?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Какие технические ограничения?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Как оценить качество работы на реальных данных от пользователя?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Как собирать данные от работающего приложениях для </a:t>
            </a:r>
            <a:r>
              <a:rPr lang="ru-RU" dirty="0" err="1"/>
              <a:t>последюущего</a:t>
            </a:r>
            <a:r>
              <a:rPr lang="ru-RU" dirty="0"/>
              <a:t> </a:t>
            </a:r>
            <a:r>
              <a:rPr lang="ru-RU" dirty="0" err="1"/>
              <a:t>дообучения</a:t>
            </a:r>
            <a:r>
              <a:rPr lang="ru-RU" dirty="0"/>
              <a:t> модели?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Например надо запросить ОС или попросить разметку пользователя!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Как понять, что необходимо запустить процесс переобучения модели?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Нужен мониторинг качества. Сначала определяется в ручном режиме, постепенно </a:t>
            </a:r>
            <a:r>
              <a:rPr lang="ru-RU" dirty="0" err="1"/>
              <a:t>автматизация</a:t>
            </a:r>
            <a:endParaRPr lang="ru-RU" dirty="0"/>
          </a:p>
          <a:p>
            <a:pPr lvl="1"/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37000C9-E18E-A028-0319-EEC039270FCA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5" name="Объект 4">
              <a:extLst>
                <a:ext uri="{FF2B5EF4-FFF2-40B4-BE49-F238E27FC236}">
                  <a16:creationId xmlns:a16="http://schemas.microsoft.com/office/drawing/2014/main" id="{BCBBBAD3-432C-693A-2214-787B92509C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5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5" name="Объект 4">
                          <a:extLst>
                            <a:ext uri="{FF2B5EF4-FFF2-40B4-BE49-F238E27FC236}">
                              <a16:creationId xmlns:a16="http://schemas.microsoft.com/office/drawing/2014/main" id="{44FB1719-C566-6BA1-8E5E-B0FA5B79941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CCBDD49F-8874-20E2-0F93-2D342BDEA094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E01A7FF-3BAA-B688-DB4E-144CBFAB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755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E3F4-9526-2A3F-752E-5FF51C7B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664E6-33E8-E045-2DC2-698C60D7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63131"/>
            <a:ext cx="10515600" cy="44661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629F"/>
                </a:solidFill>
              </a:rPr>
              <a:t>ПОСТАНОВКА ЗАДАЧИ. ПРОБЛЕМЫ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CD982-14F5-0E1F-186C-4ED15A488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996" y="871701"/>
            <a:ext cx="11440304" cy="5680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Продумывание всего жизненного цикла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Люди: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Кто пользователи? Как они будут работать с приложением?</a:t>
            </a:r>
          </a:p>
          <a:p>
            <a:pPr lvl="3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Например, Где находятся пользователи? (часовой пояс)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Кто будет обучать и поддерживать пользователей?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Кто и как будет поддерживать приложение, использующее модель МО? </a:t>
            </a:r>
          </a:p>
          <a:p>
            <a:pPr lvl="3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(напр. Для встроенного приложения)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Когда и как выводить приложение из эксплуатации?</a:t>
            </a:r>
          </a:p>
          <a:p>
            <a:pPr lvl="1"/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37000C9-E18E-A028-0319-EEC039270FCA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5" name="Объект 4">
              <a:extLst>
                <a:ext uri="{FF2B5EF4-FFF2-40B4-BE49-F238E27FC236}">
                  <a16:creationId xmlns:a16="http://schemas.microsoft.com/office/drawing/2014/main" id="{BCBBBAD3-432C-693A-2214-787B92509C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0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5" name="Объект 4">
                          <a:extLst>
                            <a:ext uri="{FF2B5EF4-FFF2-40B4-BE49-F238E27FC236}">
                              <a16:creationId xmlns:a16="http://schemas.microsoft.com/office/drawing/2014/main" id="{BCBBBAD3-432C-693A-2214-787B92509C3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CCBDD49F-8874-20E2-0F93-2D342BDEA094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E01A7FF-3BAA-B688-DB4E-144CBFAB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9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B8966-BB07-6AAA-8C2F-D4B8BC04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18314F-230B-78A0-5E86-AF268D5DC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0CE53-1A64-FFD7-2535-37F15A9A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51"/>
          <a:stretch/>
        </p:blipFill>
        <p:spPr>
          <a:xfrm>
            <a:off x="0" y="73771"/>
            <a:ext cx="12309783" cy="6710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72DAF-E9EB-C0F3-CCD1-AE20B3A219E9}"/>
              </a:ext>
            </a:extLst>
          </p:cNvPr>
          <p:cNvSpPr txBox="1"/>
          <p:nvPr/>
        </p:nvSpPr>
        <p:spPr>
          <a:xfrm>
            <a:off x="57055" y="6515469"/>
            <a:ext cx="4650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/803962/</a:t>
            </a:r>
            <a:r>
              <a:rPr lang="ru-RU" dirty="0" err="1"/>
              <a:t>step</a:t>
            </a:r>
            <a:r>
              <a:rPr lang="ru-RU" dirty="0"/>
              <a:t>/1?unit=807058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431C6-2FB6-7A2D-4905-ADDBCFBB4E69}"/>
              </a:ext>
            </a:extLst>
          </p:cNvPr>
          <p:cNvSpPr txBox="1"/>
          <p:nvPr/>
        </p:nvSpPr>
        <p:spPr>
          <a:xfrm>
            <a:off x="47265" y="817879"/>
            <a:ext cx="6989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Model</a:t>
            </a:r>
            <a:r>
              <a:rPr lang="en-US" dirty="0"/>
              <a:t>Ops - </a:t>
            </a:r>
            <a:r>
              <a:rPr lang="ru-RU" dirty="0"/>
              <a:t>Э</a:t>
            </a:r>
            <a:r>
              <a:rPr lang="en-US" dirty="0" err="1"/>
              <a:t>то</a:t>
            </a:r>
            <a:r>
              <a:rPr lang="en-US" dirty="0"/>
              <a:t> </a:t>
            </a:r>
            <a:r>
              <a:rPr lang="ru-RU" dirty="0"/>
              <a:t>- система операций с МО на уровне управления ЖЦ приложений</a:t>
            </a:r>
          </a:p>
          <a:p>
            <a:r>
              <a:rPr lang="ru-RU" dirty="0"/>
              <a:t> включая риски, мониторинг инцидентов, контроль метрик и принятие решений о самих моделей</a:t>
            </a:r>
          </a:p>
          <a:p>
            <a:r>
              <a:rPr lang="ru-RU" dirty="0"/>
              <a:t>Это позволяет управлять внедрением моделей с точки зрения бизнес метрик и бизнес целей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B41BC93-B512-7767-8FD3-ABB0E152286E}"/>
              </a:ext>
            </a:extLst>
          </p:cNvPr>
          <p:cNvSpPr/>
          <p:nvPr/>
        </p:nvSpPr>
        <p:spPr>
          <a:xfrm>
            <a:off x="6718852" y="2769704"/>
            <a:ext cx="5274365" cy="20673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CD571-B356-5B9F-C693-FA9E2763E026}"/>
              </a:ext>
            </a:extLst>
          </p:cNvPr>
          <p:cNvSpPr txBox="1"/>
          <p:nvPr/>
        </p:nvSpPr>
        <p:spPr>
          <a:xfrm>
            <a:off x="205940" y="5032376"/>
            <a:ext cx="6512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обладает всеми функциями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 дополнительным функционалом связанным с мониторингом и управлением рисками и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тд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33E94-CAF1-F5C0-3C0C-2D6BE80224A7}"/>
              </a:ext>
            </a:extLst>
          </p:cNvPr>
          <p:cNvSpPr txBox="1"/>
          <p:nvPr/>
        </p:nvSpPr>
        <p:spPr>
          <a:xfrm>
            <a:off x="150294" y="5633632"/>
            <a:ext cx="65129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предполагает, что после внедрения будет осуществляться непрерывное наблюдение за поведением, характеристиками, метриками модели с целью обнаружения проблем в ее работе. 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E8352E6-B1F5-5D50-D336-D797B3609FD5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2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>
            <a:extLst>
              <a:ext uri="{FF2B5EF4-FFF2-40B4-BE49-F238E27FC236}">
                <a16:creationId xmlns:a16="http://schemas.microsoft.com/office/drawing/2014/main" id="{F1D3D1A5-BBCD-4B4B-E95B-3FBB1576D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 b="191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A49710B-5046-DF83-6D4D-D9A70F2C2855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112047-A30E-A64E-CAEC-9CE1A98F8A1F}"/>
              </a:ext>
            </a:extLst>
          </p:cNvPr>
          <p:cNvSpPr txBox="1"/>
          <p:nvPr/>
        </p:nvSpPr>
        <p:spPr>
          <a:xfrm>
            <a:off x="5731727" y="936702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их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6568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48D6-BF06-5FD0-BD9C-E6B050B8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56FCB-3D13-01FB-0BCB-6A95231D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0" y="-15810"/>
            <a:ext cx="10515600" cy="833086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CRISP-ML(Q) </a:t>
            </a:r>
            <a:r>
              <a:rPr lang="en-US" dirty="0" err="1">
                <a:latin typeface="+mn-lt"/>
              </a:rPr>
              <a:t>в</a:t>
            </a:r>
            <a:r>
              <a:rPr lang="ru-RU" dirty="0">
                <a:latin typeface="+mn-lt"/>
              </a:rPr>
              <a:t>место </a:t>
            </a:r>
            <a:r>
              <a:rPr lang="en-US" dirty="0">
                <a:latin typeface="+mn-lt"/>
              </a:rPr>
              <a:t>CRISP-DM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608A99-8681-E760-46FB-EA173F0EC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270" y="671942"/>
            <a:ext cx="11766013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 err="1">
                <a:latin typeface="+mn-lt"/>
              </a:rPr>
              <a:t>CRoss</a:t>
            </a:r>
            <a:r>
              <a:rPr lang="en-US" sz="2400" dirty="0">
                <a:latin typeface="+mn-lt"/>
              </a:rPr>
              <a:t>-Industry Standard Process model for the development of Machine Learning applications with Quality assurance methodology (CRISP</a:t>
            </a:r>
            <a:r>
              <a:rPr lang="ru-RU" sz="2400" dirty="0">
                <a:latin typeface="+mn-lt"/>
              </a:rPr>
              <a:t>-</a:t>
            </a:r>
            <a:r>
              <a:rPr lang="en-US" sz="2400" dirty="0">
                <a:latin typeface="+mn-lt"/>
              </a:rPr>
              <a:t>ML(Q)</a:t>
            </a:r>
            <a:r>
              <a:rPr lang="ru-RU" sz="2400" dirty="0">
                <a:latin typeface="+mn-lt"/>
              </a:rPr>
              <a:t>)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FB5F9E3-476C-E337-BA07-70DBC4E249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3C0BEE3-F1ED-9D63-2B16-0A038C62B4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DD9F5AF4-012D-FD7D-19C2-1A9E02BCCD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D27DE1-7981-120F-657F-3EFBF8E8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3" y="1476451"/>
            <a:ext cx="5440938" cy="509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2D344A-3B1F-349E-CFE4-6EF78C032EFE}"/>
              </a:ext>
            </a:extLst>
          </p:cNvPr>
          <p:cNvSpPr txBox="1"/>
          <p:nvPr/>
        </p:nvSpPr>
        <p:spPr>
          <a:xfrm>
            <a:off x="71927" y="6532043"/>
            <a:ext cx="12001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medium.com</a:t>
            </a:r>
            <a:r>
              <a:rPr lang="ru-RU" dirty="0">
                <a:latin typeface="+mn-lt"/>
              </a:rPr>
              <a:t>/@sathishv700/crisp-ml-q-a-methodical-approach-to-quality-assurance-and-machine-learning-development-a8026222ba14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29E7D-8AC5-C1E2-8145-6ABA2284F1A6}"/>
              </a:ext>
            </a:extLst>
          </p:cNvPr>
          <p:cNvSpPr txBox="1"/>
          <p:nvPr/>
        </p:nvSpPr>
        <p:spPr>
          <a:xfrm>
            <a:off x="128964" y="6260834"/>
            <a:ext cx="7141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www.pmi.org</a:t>
            </a:r>
            <a:r>
              <a:rPr lang="ru-RU" dirty="0"/>
              <a:t>/</a:t>
            </a:r>
            <a:r>
              <a:rPr lang="ru-RU" dirty="0" err="1"/>
              <a:t>learning</a:t>
            </a:r>
            <a:r>
              <a:rPr lang="ru-RU" dirty="0"/>
              <a:t>/</a:t>
            </a:r>
            <a:r>
              <a:rPr lang="ru-RU" dirty="0" err="1"/>
              <a:t>library</a:t>
            </a:r>
            <a:r>
              <a:rPr lang="ru-RU" dirty="0"/>
              <a:t>/practical-risk-management-approach-8248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99007-8E62-BC29-D28F-A8DB686AF7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50"/>
          <a:stretch/>
        </p:blipFill>
        <p:spPr>
          <a:xfrm>
            <a:off x="5645727" y="2081504"/>
            <a:ext cx="5942955" cy="3407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75DBCF-B09F-B701-A0B2-7375B80481C6}"/>
              </a:ext>
            </a:extLst>
          </p:cNvPr>
          <p:cNvSpPr txBox="1"/>
          <p:nvPr/>
        </p:nvSpPr>
        <p:spPr>
          <a:xfrm>
            <a:off x="8042055" y="5985504"/>
            <a:ext cx="277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n-lt"/>
              </a:rPr>
              <a:t>Выбор модели в </a:t>
            </a:r>
            <a:r>
              <a:rPr lang="en-US" dirty="0">
                <a:latin typeface="+mn-lt"/>
              </a:rPr>
              <a:t>CRISP</a:t>
            </a:r>
            <a:r>
              <a:rPr lang="ru-RU" dirty="0">
                <a:latin typeface="+mn-lt"/>
              </a:rPr>
              <a:t>-</a:t>
            </a:r>
            <a:r>
              <a:rPr lang="en-US" dirty="0">
                <a:latin typeface="+mn-lt"/>
              </a:rPr>
              <a:t>ML(Q)</a:t>
            </a:r>
            <a:r>
              <a:rPr lang="ru-RU" dirty="0">
                <a:latin typeface="+mn-l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8F795-26F3-94BA-5891-5DA319C0331E}"/>
              </a:ext>
            </a:extLst>
          </p:cNvPr>
          <p:cNvSpPr txBox="1"/>
          <p:nvPr/>
        </p:nvSpPr>
        <p:spPr>
          <a:xfrm>
            <a:off x="7806247" y="5660425"/>
            <a:ext cx="3014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ml-ops.org</a:t>
            </a:r>
            <a:r>
              <a:rPr lang="ru-RU" dirty="0"/>
              <a:t>/</a:t>
            </a:r>
            <a:r>
              <a:rPr lang="ru-RU" dirty="0" err="1"/>
              <a:t>content</a:t>
            </a:r>
            <a:r>
              <a:rPr lang="ru-RU" dirty="0"/>
              <a:t>/</a:t>
            </a:r>
            <a:r>
              <a:rPr lang="ru-RU" dirty="0" err="1"/>
              <a:t>crisp-ml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91589C0-9881-F1E1-826E-BD9E2E559013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6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80" y="43255"/>
            <a:ext cx="10515600" cy="833086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</a:t>
            </a:r>
            <a:r>
              <a:rPr lang="en-US" dirty="0"/>
              <a:t>CRISP-ML(Q)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4004" y="683046"/>
            <a:ext cx="11730851" cy="5701099"/>
          </a:xfrm>
        </p:spPr>
        <p:txBody>
          <a:bodyPr>
            <a:normAutofit/>
          </a:bodyPr>
          <a:lstStyle/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Подход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CRISP-ML(Q)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-обеспечения качества на всех 6 этапах ЖЦ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ML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Обеспечения качества, например: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и </a:t>
            </a:r>
            <a:r>
              <a:rPr lang="ru-RU" sz="2400" dirty="0" err="1">
                <a:solidFill>
                  <a:schemeClr val="tx1"/>
                </a:solidFill>
                <a:effectLst/>
                <a:latin typeface="+mn-lt"/>
              </a:rPr>
              <a:t>версионирование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 структуры набора данных и его разметки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Документированная программа п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ерекрестной проверки моделей,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модели, процесса обучения и результатов,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Логирование экспериментов и пр.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процесса мониторинга работы системы</a:t>
            </a:r>
          </a:p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Инструментально это поддерживается средствами </a:t>
            </a:r>
            <a:r>
              <a:rPr lang="en" sz="2400" u="sng" dirty="0">
                <a:solidFill>
                  <a:schemeClr val="tx1"/>
                </a:solidFill>
                <a:effectLst/>
                <a:latin typeface="+mn-lt"/>
              </a:rPr>
              <a:t>MLOps</a:t>
            </a:r>
            <a:r>
              <a:rPr lang="en" sz="2400" dirty="0">
                <a:solidFill>
                  <a:schemeClr val="tx1"/>
                </a:solidFill>
                <a:effectLst/>
                <a:latin typeface="+mn-lt"/>
              </a:rPr>
              <a:t>-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концепции, которая стремится устранить организационные и технические барьеры между разнопрофильными участниками процессов создания </a:t>
            </a:r>
            <a:r>
              <a:rPr lang="en" sz="2400" dirty="0">
                <a:solidFill>
                  <a:schemeClr val="tx1"/>
                </a:solidFill>
                <a:effectLst/>
                <a:latin typeface="+mn-lt"/>
              </a:rPr>
              <a:t>ML-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систем, от подготовки данных до развертывания в производстве</a:t>
            </a:r>
            <a:r>
              <a:rPr lang="ru-RU" sz="2400" dirty="0">
                <a:solidFill>
                  <a:srgbClr val="333333"/>
                </a:solidFill>
                <a:effectLst/>
                <a:latin typeface="+mn-lt"/>
              </a:rPr>
              <a:t>.</a:t>
            </a:r>
            <a:endParaRPr lang="ru-RU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070E1-5B57-6A4A-52EA-5B6BB56E30BC}"/>
              </a:ext>
            </a:extLst>
          </p:cNvPr>
          <p:cNvSpPr txBox="1"/>
          <p:nvPr/>
        </p:nvSpPr>
        <p:spPr>
          <a:xfrm>
            <a:off x="7617281" y="6384145"/>
            <a:ext cx="449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bigdataschool.ru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crisp-mlq-and-mlops.html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004" y="6562629"/>
            <a:ext cx="111572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latin typeface="+mn-lt"/>
              </a:rPr>
              <a:t>https://www.researchgate.net/publication/351221228_Towards_CRISP-MLQ_A_Machine_Learning_Process_Model_with_Quality_Assurance_Methodology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F88D957-A50D-836D-92B7-E0DAAC1BDDF4}"/>
              </a:ext>
            </a:extLst>
          </p:cNvPr>
          <p:cNvCxnSpPr/>
          <p:nvPr/>
        </p:nvCxnSpPr>
        <p:spPr>
          <a:xfrm>
            <a:off x="94004" y="79696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8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4F8AE-DA8D-F0E8-31F2-4F1E949D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41F51-7133-822B-1753-D2CE22B1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5" y="-11813"/>
            <a:ext cx="10515600" cy="833086"/>
          </a:xfrm>
        </p:spPr>
        <p:txBody>
          <a:bodyPr/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</a:t>
            </a:r>
            <a:r>
              <a:rPr lang="en-US" dirty="0"/>
              <a:t>CRISP-ML(Q)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0CEDA2-1F60-C466-A508-040343E81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65" y="643382"/>
            <a:ext cx="11824855" cy="6214618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и ограничения  этапов CRISP-ML(</a:t>
            </a:r>
            <a:r>
              <a:rPr lang="ru-RU" sz="2100" dirty="0" err="1">
                <a:solidFill>
                  <a:schemeClr val="tx1"/>
                </a:solidFill>
                <a:latin typeface="+mn-lt"/>
              </a:rPr>
              <a:t>Q</a:t>
            </a:r>
            <a:r>
              <a:rPr lang="ru-RU" sz="21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производительность,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качеству данных,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устойчивости модели и пр.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безопасности, приватности и пр.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А также рисков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смещение данных,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переобучение алгоритмов,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отсутствие воспроизводимости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Типы рисков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Допущение/принятие риска </a:t>
            </a:r>
            <a:r>
              <a:rPr lang="en" sz="2100" dirty="0"/>
              <a:t>Accept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выгода велика, ущерб мал, нет ресурсов для других решений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Передача/разделение риска </a:t>
            </a:r>
            <a:r>
              <a:rPr lang="en" sz="2100" dirty="0"/>
              <a:t>Transfer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Заплатим за то, чтобы рисковали не мы (страхование, аутсорсинг)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Смягчение риска </a:t>
            </a:r>
            <a:r>
              <a:rPr lang="en" sz="2100" dirty="0"/>
              <a:t>Mitigate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Минимизируем вред от риска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Избегание риска </a:t>
            </a:r>
            <a:r>
              <a:rPr lang="en" sz="2100" dirty="0"/>
              <a:t>Avoid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Уменьшаем вероятность реализации риска</a:t>
            </a:r>
          </a:p>
          <a:p>
            <a:pPr marL="0" indent="0" algn="just">
              <a:buNone/>
            </a:pPr>
            <a:endParaRPr lang="ru-RU" sz="12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E4277-3840-A6C4-453F-F7794EBF3A61}"/>
              </a:ext>
            </a:extLst>
          </p:cNvPr>
          <p:cNvSpPr txBox="1"/>
          <p:nvPr/>
        </p:nvSpPr>
        <p:spPr>
          <a:xfrm>
            <a:off x="7617281" y="6384145"/>
            <a:ext cx="449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bigdataschool.ru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crisp-mlq-and-mlops.html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FF3CE1-4CE1-7D0A-2FCC-682A37AC5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9" b="1631"/>
          <a:stretch/>
        </p:blipFill>
        <p:spPr>
          <a:xfrm>
            <a:off x="7617281" y="166077"/>
            <a:ext cx="4380603" cy="566867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CFC1CF-5F82-00FF-EA64-599BF3E47840}"/>
              </a:ext>
            </a:extLst>
          </p:cNvPr>
          <p:cNvSpPr/>
          <p:nvPr/>
        </p:nvSpPr>
        <p:spPr>
          <a:xfrm>
            <a:off x="9187442" y="6011721"/>
            <a:ext cx="26997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https://arxiv.org/pdf/2003.05155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A206244-0174-A2D3-E590-28E7CA7AC622}"/>
              </a:ext>
            </a:extLst>
          </p:cNvPr>
          <p:cNvCxnSpPr>
            <a:cxnSpLocks/>
          </p:cNvCxnSpPr>
          <p:nvPr/>
        </p:nvCxnSpPr>
        <p:spPr>
          <a:xfrm>
            <a:off x="57055" y="712360"/>
            <a:ext cx="770419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99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B705-D6E7-3B30-DB6E-B2084F9C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62FA6-3CE2-8E2E-B8DF-E1291A76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71705"/>
            <a:ext cx="7010399" cy="721776"/>
          </a:xfrm>
        </p:spPr>
        <p:txBody>
          <a:bodyPr/>
          <a:lstStyle/>
          <a:p>
            <a:r>
              <a:rPr lang="ru-RU" dirty="0">
                <a:latin typeface="+mn-lt"/>
              </a:rPr>
              <a:t>Д</a:t>
            </a:r>
            <a:r>
              <a:rPr lang="en-US" dirty="0" err="1">
                <a:latin typeface="+mn-lt"/>
              </a:rPr>
              <a:t>окумен</a:t>
            </a:r>
            <a:r>
              <a:rPr lang="ru-RU" dirty="0" err="1">
                <a:latin typeface="+mn-lt"/>
              </a:rPr>
              <a:t>тация</a:t>
            </a:r>
            <a:r>
              <a:rPr lang="ru-RU" dirty="0">
                <a:latin typeface="+mn-lt"/>
              </a:rPr>
              <a:t> модели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502B6-D0A6-C5CD-1299-48A4857018FB}"/>
              </a:ext>
            </a:extLst>
          </p:cNvPr>
          <p:cNvSpPr txBox="1"/>
          <p:nvPr/>
        </p:nvSpPr>
        <p:spPr>
          <a:xfrm>
            <a:off x="200286" y="3867422"/>
            <a:ext cx="362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modelcards.withgoogle.com</a:t>
            </a:r>
            <a:r>
              <a:rPr lang="en" dirty="0">
                <a:latin typeface="+mn-lt"/>
              </a:rPr>
              <a:t>/about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1FFFE2-47E0-CCE1-6A38-00E6A9C7D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1" t="7665" r="51093" b="13014"/>
          <a:stretch/>
        </p:blipFill>
        <p:spPr>
          <a:xfrm>
            <a:off x="388348" y="852952"/>
            <a:ext cx="3185977" cy="3061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983B3-578B-ADA5-4E91-C7A3D1400A7E}"/>
              </a:ext>
            </a:extLst>
          </p:cNvPr>
          <p:cNvSpPr txBox="1"/>
          <p:nvPr/>
        </p:nvSpPr>
        <p:spPr>
          <a:xfrm>
            <a:off x="8280600" y="6508049"/>
            <a:ext cx="3785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huggingface.co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docs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hub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model-cards</a:t>
            </a:r>
            <a:endParaRPr lang="ru-RU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336FD-4AF3-5EA3-E7C7-D32D416C83A7}"/>
              </a:ext>
            </a:extLst>
          </p:cNvPr>
          <p:cNvSpPr txBox="1"/>
          <p:nvPr/>
        </p:nvSpPr>
        <p:spPr>
          <a:xfrm>
            <a:off x="0" y="6327495"/>
            <a:ext cx="5707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www.kaggle.com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code</a:t>
            </a:r>
            <a:r>
              <a:rPr lang="ru-RU" dirty="0">
                <a:latin typeface="+mn-lt"/>
              </a:rPr>
              <a:t>/var0101/</a:t>
            </a:r>
            <a:r>
              <a:rPr lang="ru-RU" dirty="0" err="1">
                <a:latin typeface="+mn-lt"/>
              </a:rPr>
              <a:t>model-cards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tutorial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988553" y="6244718"/>
            <a:ext cx="2739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https://arxiv.org/abs/1810.03993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93" y="0"/>
            <a:ext cx="3219450" cy="629602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0F77DE9-2FDB-EA6D-213F-D857BFC3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397" y="834293"/>
            <a:ext cx="5083300" cy="3051789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+mn-lt"/>
              </a:rPr>
              <a:t>Content</a:t>
            </a:r>
            <a:r>
              <a:rPr lang="ru-RU" sz="2400" dirty="0">
                <a:latin typeface="+mn-lt"/>
              </a:rPr>
              <a:t>: на чем обучена модель</a:t>
            </a:r>
            <a:r>
              <a:rPr lang="en-US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Process</a:t>
            </a:r>
            <a:r>
              <a:rPr lang="ru-RU" sz="2400" dirty="0">
                <a:latin typeface="+mn-lt"/>
              </a:rPr>
              <a:t>: обучение модели, метрики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Experience</a:t>
            </a:r>
            <a:r>
              <a:rPr lang="ru-RU" sz="2400" dirty="0">
                <a:latin typeface="+mn-lt"/>
              </a:rPr>
              <a:t>: условия работы</a:t>
            </a:r>
            <a:r>
              <a:rPr lang="en-US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Fairness</a:t>
            </a:r>
            <a:r>
              <a:rPr lang="ru-RU" sz="2400" dirty="0">
                <a:latin typeface="+mn-lt"/>
              </a:rPr>
              <a:t>: ограничения модели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Privacy</a:t>
            </a:r>
            <a:r>
              <a:rPr lang="ru-RU" sz="2400" dirty="0">
                <a:latin typeface="+mn-lt"/>
              </a:rPr>
              <a:t>:меры защиты персональных данных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73486" y="793481"/>
            <a:ext cx="58020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855294" y="3810350"/>
            <a:ext cx="51888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Предотвратить нецелевое использование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Предполагаемое использование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Использованные при обучении данные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Границы применимости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Ожидаемое качество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" y="4268255"/>
            <a:ext cx="1744535" cy="183942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268255"/>
            <a:ext cx="2273602" cy="167642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621895" y="5953792"/>
            <a:ext cx="3457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https://kolodezev.ru/mlsystemdesign.html</a:t>
            </a:r>
          </a:p>
        </p:txBody>
      </p:sp>
    </p:spTree>
    <p:extLst>
      <p:ext uri="{BB962C8B-B14F-4D97-AF65-F5344CB8AC3E}">
        <p14:creationId xmlns:p14="http://schemas.microsoft.com/office/powerpoint/2010/main" val="37488907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2717</TotalTime>
  <Words>2077</Words>
  <Application>Microsoft Office PowerPoint</Application>
  <PresentationFormat>Широкоэкранный</PresentationFormat>
  <Paragraphs>308</Paragraphs>
  <Slides>35</Slides>
  <Notes>12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Roboto Medium</vt:lpstr>
      <vt:lpstr>Courier New</vt:lpstr>
      <vt:lpstr>Arial</vt:lpstr>
      <vt:lpstr>Raleway</vt:lpstr>
      <vt:lpstr>Roboto</vt:lpstr>
      <vt:lpstr>Calibri</vt:lpstr>
      <vt:lpstr>Cambria Math</vt:lpstr>
      <vt:lpstr>Тема Office</vt:lpstr>
      <vt:lpstr>CorelDRAW</vt:lpstr>
      <vt:lpstr>Особенности Жизненного цикла ИИ проектов</vt:lpstr>
      <vt:lpstr>Презентация PowerPoint</vt:lpstr>
      <vt:lpstr>Презентация PowerPoint</vt:lpstr>
      <vt:lpstr>Презентация PowerPoint</vt:lpstr>
      <vt:lpstr>Презентация PowerPoint</vt:lpstr>
      <vt:lpstr>ModelOps: CRISP-ML(Q) вместо CRISP-DM</vt:lpstr>
      <vt:lpstr>ModelOps: CRISP-ML(Q)</vt:lpstr>
      <vt:lpstr>ModelOps: CRISP-ML(Q)</vt:lpstr>
      <vt:lpstr>Документация модели</vt:lpstr>
      <vt:lpstr>Пример Жизненный цикла ИИ проектов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Причины проблем в проектировании цикла ML систем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ПОСТАНОВКА ЗАДАЧИ. ПРОБЛЕМЫ</vt:lpstr>
      <vt:lpstr>ПОСТАНОВКА ЗАДАЧИ. ПРОБЛЕМЫ</vt:lpstr>
      <vt:lpstr>ПОСТАНОВКА ЗАДАЧИ. ПРОБЛЕМЫ</vt:lpstr>
      <vt:lpstr>ПОСТАНОВКА ЗАДАЧИ. ПРОБЛЕМЫ</vt:lpstr>
      <vt:lpstr>ПОСТАНОВКА ЗАДАЧИ. ПРОБЛЕМЫ</vt:lpstr>
      <vt:lpstr>ПОСТАНОВКА ЗАДАЧИ. ПРОБЛЕМЫ</vt:lpstr>
      <vt:lpstr>ПОСТАНОВКА ЗАДАЧИ. ПРОБЛЕМЫ</vt:lpstr>
      <vt:lpstr>ПОСТАНОВКА ЗАДАЧИ. ПРОБЛЕМЫ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160</cp:revision>
  <dcterms:created xsi:type="dcterms:W3CDTF">2022-06-09T07:43:07Z</dcterms:created>
  <dcterms:modified xsi:type="dcterms:W3CDTF">2024-12-12T14:13:34Z</dcterms:modified>
</cp:coreProperties>
</file>